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63" r:id="rId2"/>
    <p:sldId id="443" r:id="rId3"/>
    <p:sldId id="444" r:id="rId4"/>
    <p:sldId id="432" r:id="rId5"/>
    <p:sldId id="433" r:id="rId6"/>
    <p:sldId id="403" r:id="rId7"/>
    <p:sldId id="404" r:id="rId8"/>
    <p:sldId id="405" r:id="rId9"/>
    <p:sldId id="406" r:id="rId10"/>
    <p:sldId id="434" r:id="rId11"/>
    <p:sldId id="407" r:id="rId12"/>
    <p:sldId id="408" r:id="rId13"/>
    <p:sldId id="409" r:id="rId14"/>
    <p:sldId id="436" r:id="rId15"/>
    <p:sldId id="439" r:id="rId16"/>
    <p:sldId id="440" r:id="rId17"/>
    <p:sldId id="438" r:id="rId18"/>
    <p:sldId id="441" r:id="rId19"/>
    <p:sldId id="412" r:id="rId20"/>
    <p:sldId id="435" r:id="rId21"/>
    <p:sldId id="413" r:id="rId22"/>
    <p:sldId id="414" r:id="rId23"/>
    <p:sldId id="447" r:id="rId24"/>
    <p:sldId id="448" r:id="rId2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FFFF"/>
    <a:srgbClr val="800000"/>
    <a:srgbClr val="FFCC99"/>
    <a:srgbClr val="CC6600"/>
    <a:srgbClr val="009999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4" autoAdjust="0"/>
    <p:restoredTop sz="85448" autoAdjust="0"/>
  </p:normalViewPr>
  <p:slideViewPr>
    <p:cSldViewPr>
      <p:cViewPr varScale="1">
        <p:scale>
          <a:sx n="63" d="100"/>
          <a:sy n="63" d="100"/>
        </p:scale>
        <p:origin x="1740" y="78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32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5" Type="http://schemas.openxmlformats.org/officeDocument/2006/relationships/image" Target="../media/image6.e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image" Target="../media/image103.emf"/><Relationship Id="rId18" Type="http://schemas.openxmlformats.org/officeDocument/2006/relationships/image" Target="../media/image108.emf"/><Relationship Id="rId3" Type="http://schemas.openxmlformats.org/officeDocument/2006/relationships/image" Target="../media/image93.emf"/><Relationship Id="rId21" Type="http://schemas.openxmlformats.org/officeDocument/2006/relationships/image" Target="../media/image111.emf"/><Relationship Id="rId7" Type="http://schemas.openxmlformats.org/officeDocument/2006/relationships/image" Target="../media/image97.emf"/><Relationship Id="rId12" Type="http://schemas.openxmlformats.org/officeDocument/2006/relationships/image" Target="../media/image102.emf"/><Relationship Id="rId17" Type="http://schemas.openxmlformats.org/officeDocument/2006/relationships/image" Target="../media/image107.emf"/><Relationship Id="rId2" Type="http://schemas.openxmlformats.org/officeDocument/2006/relationships/image" Target="../media/image92.emf"/><Relationship Id="rId16" Type="http://schemas.openxmlformats.org/officeDocument/2006/relationships/image" Target="../media/image106.emf"/><Relationship Id="rId20" Type="http://schemas.openxmlformats.org/officeDocument/2006/relationships/image" Target="../media/image110.emf"/><Relationship Id="rId1" Type="http://schemas.openxmlformats.org/officeDocument/2006/relationships/image" Target="../media/image91.emf"/><Relationship Id="rId6" Type="http://schemas.openxmlformats.org/officeDocument/2006/relationships/image" Target="../media/image96.emf"/><Relationship Id="rId11" Type="http://schemas.openxmlformats.org/officeDocument/2006/relationships/image" Target="../media/image101.emf"/><Relationship Id="rId24" Type="http://schemas.openxmlformats.org/officeDocument/2006/relationships/image" Target="../media/image114.emf"/><Relationship Id="rId5" Type="http://schemas.openxmlformats.org/officeDocument/2006/relationships/image" Target="../media/image95.emf"/><Relationship Id="rId15" Type="http://schemas.openxmlformats.org/officeDocument/2006/relationships/image" Target="../media/image105.emf"/><Relationship Id="rId23" Type="http://schemas.openxmlformats.org/officeDocument/2006/relationships/image" Target="../media/image113.emf"/><Relationship Id="rId10" Type="http://schemas.openxmlformats.org/officeDocument/2006/relationships/image" Target="../media/image100.emf"/><Relationship Id="rId19" Type="http://schemas.openxmlformats.org/officeDocument/2006/relationships/image" Target="../media/image109.emf"/><Relationship Id="rId4" Type="http://schemas.openxmlformats.org/officeDocument/2006/relationships/image" Target="../media/image94.emf"/><Relationship Id="rId9" Type="http://schemas.openxmlformats.org/officeDocument/2006/relationships/image" Target="../media/image99.emf"/><Relationship Id="rId14" Type="http://schemas.openxmlformats.org/officeDocument/2006/relationships/image" Target="../media/image104.emf"/><Relationship Id="rId22" Type="http://schemas.openxmlformats.org/officeDocument/2006/relationships/image" Target="../media/image112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13" Type="http://schemas.openxmlformats.org/officeDocument/2006/relationships/image" Target="../media/image132.emf"/><Relationship Id="rId18" Type="http://schemas.openxmlformats.org/officeDocument/2006/relationships/image" Target="../media/image137.emf"/><Relationship Id="rId26" Type="http://schemas.openxmlformats.org/officeDocument/2006/relationships/image" Target="../media/image145.emf"/><Relationship Id="rId3" Type="http://schemas.openxmlformats.org/officeDocument/2006/relationships/image" Target="../media/image122.emf"/><Relationship Id="rId21" Type="http://schemas.openxmlformats.org/officeDocument/2006/relationships/image" Target="../media/image140.emf"/><Relationship Id="rId7" Type="http://schemas.openxmlformats.org/officeDocument/2006/relationships/image" Target="../media/image126.emf"/><Relationship Id="rId12" Type="http://schemas.openxmlformats.org/officeDocument/2006/relationships/image" Target="../media/image131.emf"/><Relationship Id="rId17" Type="http://schemas.openxmlformats.org/officeDocument/2006/relationships/image" Target="../media/image136.emf"/><Relationship Id="rId25" Type="http://schemas.openxmlformats.org/officeDocument/2006/relationships/image" Target="../media/image144.emf"/><Relationship Id="rId2" Type="http://schemas.openxmlformats.org/officeDocument/2006/relationships/image" Target="../media/image121.emf"/><Relationship Id="rId16" Type="http://schemas.openxmlformats.org/officeDocument/2006/relationships/image" Target="../media/image135.emf"/><Relationship Id="rId20" Type="http://schemas.openxmlformats.org/officeDocument/2006/relationships/image" Target="../media/image139.emf"/><Relationship Id="rId1" Type="http://schemas.openxmlformats.org/officeDocument/2006/relationships/image" Target="../media/image120.emf"/><Relationship Id="rId6" Type="http://schemas.openxmlformats.org/officeDocument/2006/relationships/image" Target="../media/image125.emf"/><Relationship Id="rId11" Type="http://schemas.openxmlformats.org/officeDocument/2006/relationships/image" Target="../media/image130.emf"/><Relationship Id="rId24" Type="http://schemas.openxmlformats.org/officeDocument/2006/relationships/image" Target="../media/image143.emf"/><Relationship Id="rId5" Type="http://schemas.openxmlformats.org/officeDocument/2006/relationships/image" Target="../media/image124.emf"/><Relationship Id="rId15" Type="http://schemas.openxmlformats.org/officeDocument/2006/relationships/image" Target="../media/image134.emf"/><Relationship Id="rId23" Type="http://schemas.openxmlformats.org/officeDocument/2006/relationships/image" Target="../media/image142.emf"/><Relationship Id="rId10" Type="http://schemas.openxmlformats.org/officeDocument/2006/relationships/image" Target="../media/image129.emf"/><Relationship Id="rId19" Type="http://schemas.openxmlformats.org/officeDocument/2006/relationships/image" Target="../media/image138.emf"/><Relationship Id="rId4" Type="http://schemas.openxmlformats.org/officeDocument/2006/relationships/image" Target="../media/image123.emf"/><Relationship Id="rId9" Type="http://schemas.openxmlformats.org/officeDocument/2006/relationships/image" Target="../media/image128.emf"/><Relationship Id="rId14" Type="http://schemas.openxmlformats.org/officeDocument/2006/relationships/image" Target="../media/image133.emf"/><Relationship Id="rId22" Type="http://schemas.openxmlformats.org/officeDocument/2006/relationships/image" Target="../media/image141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13" Type="http://schemas.openxmlformats.org/officeDocument/2006/relationships/image" Target="../media/image158.emf"/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12" Type="http://schemas.openxmlformats.org/officeDocument/2006/relationships/image" Target="../media/image157.emf"/><Relationship Id="rId17" Type="http://schemas.openxmlformats.org/officeDocument/2006/relationships/image" Target="../media/image162.emf"/><Relationship Id="rId2" Type="http://schemas.openxmlformats.org/officeDocument/2006/relationships/image" Target="../media/image147.emf"/><Relationship Id="rId16" Type="http://schemas.openxmlformats.org/officeDocument/2006/relationships/image" Target="../media/image161.emf"/><Relationship Id="rId1" Type="http://schemas.openxmlformats.org/officeDocument/2006/relationships/image" Target="../media/image146.emf"/><Relationship Id="rId6" Type="http://schemas.openxmlformats.org/officeDocument/2006/relationships/image" Target="../media/image151.emf"/><Relationship Id="rId11" Type="http://schemas.openxmlformats.org/officeDocument/2006/relationships/image" Target="../media/image156.emf"/><Relationship Id="rId5" Type="http://schemas.openxmlformats.org/officeDocument/2006/relationships/image" Target="../media/image150.emf"/><Relationship Id="rId15" Type="http://schemas.openxmlformats.org/officeDocument/2006/relationships/image" Target="../media/image160.emf"/><Relationship Id="rId10" Type="http://schemas.openxmlformats.org/officeDocument/2006/relationships/image" Target="../media/image155.emf"/><Relationship Id="rId4" Type="http://schemas.openxmlformats.org/officeDocument/2006/relationships/image" Target="../media/image149.emf"/><Relationship Id="rId9" Type="http://schemas.openxmlformats.org/officeDocument/2006/relationships/image" Target="../media/image154.emf"/><Relationship Id="rId14" Type="http://schemas.openxmlformats.org/officeDocument/2006/relationships/image" Target="../media/image15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Relationship Id="rId6" Type="http://schemas.openxmlformats.org/officeDocument/2006/relationships/image" Target="../media/image167.wmf"/><Relationship Id="rId5" Type="http://schemas.openxmlformats.org/officeDocument/2006/relationships/image" Target="../media/image146.emf"/><Relationship Id="rId4" Type="http://schemas.openxmlformats.org/officeDocument/2006/relationships/image" Target="../media/image16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image" Target="../media/image168.emf"/><Relationship Id="rId6" Type="http://schemas.openxmlformats.org/officeDocument/2006/relationships/image" Target="../media/image173.emf"/><Relationship Id="rId5" Type="http://schemas.openxmlformats.org/officeDocument/2006/relationships/image" Target="../media/image172.emf"/><Relationship Id="rId4" Type="http://schemas.openxmlformats.org/officeDocument/2006/relationships/image" Target="../media/image171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13" Type="http://schemas.openxmlformats.org/officeDocument/2006/relationships/image" Target="../media/image186.w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12" Type="http://schemas.openxmlformats.org/officeDocument/2006/relationships/image" Target="../media/image185.emf"/><Relationship Id="rId2" Type="http://schemas.openxmlformats.org/officeDocument/2006/relationships/image" Target="../media/image175.emf"/><Relationship Id="rId1" Type="http://schemas.openxmlformats.org/officeDocument/2006/relationships/image" Target="../media/image174.emf"/><Relationship Id="rId6" Type="http://schemas.openxmlformats.org/officeDocument/2006/relationships/image" Target="../media/image179.emf"/><Relationship Id="rId11" Type="http://schemas.openxmlformats.org/officeDocument/2006/relationships/image" Target="../media/image184.emf"/><Relationship Id="rId5" Type="http://schemas.openxmlformats.org/officeDocument/2006/relationships/image" Target="../media/image178.emf"/><Relationship Id="rId15" Type="http://schemas.openxmlformats.org/officeDocument/2006/relationships/image" Target="../media/image188.wmf"/><Relationship Id="rId10" Type="http://schemas.openxmlformats.org/officeDocument/2006/relationships/image" Target="../media/image183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Relationship Id="rId14" Type="http://schemas.openxmlformats.org/officeDocument/2006/relationships/image" Target="../media/image187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emf"/><Relationship Id="rId3" Type="http://schemas.openxmlformats.org/officeDocument/2006/relationships/image" Target="../media/image191.emf"/><Relationship Id="rId7" Type="http://schemas.openxmlformats.org/officeDocument/2006/relationships/image" Target="../media/image195.emf"/><Relationship Id="rId2" Type="http://schemas.openxmlformats.org/officeDocument/2006/relationships/image" Target="../media/image190.emf"/><Relationship Id="rId1" Type="http://schemas.openxmlformats.org/officeDocument/2006/relationships/image" Target="../media/image189.emf"/><Relationship Id="rId6" Type="http://schemas.openxmlformats.org/officeDocument/2006/relationships/image" Target="../media/image194.emf"/><Relationship Id="rId5" Type="http://schemas.openxmlformats.org/officeDocument/2006/relationships/image" Target="../media/image193.emf"/><Relationship Id="rId4" Type="http://schemas.openxmlformats.org/officeDocument/2006/relationships/image" Target="../media/image192.emf"/><Relationship Id="rId9" Type="http://schemas.openxmlformats.org/officeDocument/2006/relationships/image" Target="../media/image165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image" Target="../media/image191.emf"/><Relationship Id="rId7" Type="http://schemas.openxmlformats.org/officeDocument/2006/relationships/image" Target="../media/image200.wmf"/><Relationship Id="rId12" Type="http://schemas.openxmlformats.org/officeDocument/2006/relationships/image" Target="../media/image205.wmf"/><Relationship Id="rId2" Type="http://schemas.openxmlformats.org/officeDocument/2006/relationships/image" Target="../media/image190.emf"/><Relationship Id="rId1" Type="http://schemas.openxmlformats.org/officeDocument/2006/relationships/image" Target="../media/image189.emf"/><Relationship Id="rId6" Type="http://schemas.openxmlformats.org/officeDocument/2006/relationships/image" Target="../media/image199.wmf"/><Relationship Id="rId11" Type="http://schemas.openxmlformats.org/officeDocument/2006/relationships/image" Target="../media/image204.wmf"/><Relationship Id="rId5" Type="http://schemas.openxmlformats.org/officeDocument/2006/relationships/image" Target="../media/image198.emf"/><Relationship Id="rId10" Type="http://schemas.openxmlformats.org/officeDocument/2006/relationships/image" Target="../media/image203.wmf"/><Relationship Id="rId4" Type="http://schemas.openxmlformats.org/officeDocument/2006/relationships/image" Target="../media/image197.wmf"/><Relationship Id="rId9" Type="http://schemas.openxmlformats.org/officeDocument/2006/relationships/image" Target="../media/image202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6" Type="http://schemas.openxmlformats.org/officeDocument/2006/relationships/image" Target="../media/image12.w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39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12" Type="http://schemas.openxmlformats.org/officeDocument/2006/relationships/image" Target="../media/image38.emf"/><Relationship Id="rId2" Type="http://schemas.openxmlformats.org/officeDocument/2006/relationships/image" Target="../media/image28.emf"/><Relationship Id="rId16" Type="http://schemas.openxmlformats.org/officeDocument/2006/relationships/image" Target="../media/image42.emf"/><Relationship Id="rId1" Type="http://schemas.openxmlformats.org/officeDocument/2006/relationships/image" Target="../media/image27.emf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5" Type="http://schemas.openxmlformats.org/officeDocument/2006/relationships/image" Target="../media/image4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Relationship Id="rId14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12" Type="http://schemas.openxmlformats.org/officeDocument/2006/relationships/image" Target="../media/image54.w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0" Type="http://schemas.openxmlformats.org/officeDocument/2006/relationships/image" Target="../media/image52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9.w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w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6" Type="http://schemas.openxmlformats.org/officeDocument/2006/relationships/image" Target="../media/image62.emf"/><Relationship Id="rId11" Type="http://schemas.openxmlformats.org/officeDocument/2006/relationships/image" Target="../media/image67.wmf"/><Relationship Id="rId5" Type="http://schemas.openxmlformats.org/officeDocument/2006/relationships/image" Target="../media/image61.emf"/><Relationship Id="rId10" Type="http://schemas.openxmlformats.org/officeDocument/2006/relationships/image" Target="../media/image66.w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73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72.w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6" Type="http://schemas.openxmlformats.org/officeDocument/2006/relationships/image" Target="../media/image62.emf"/><Relationship Id="rId11" Type="http://schemas.openxmlformats.org/officeDocument/2006/relationships/image" Target="../media/image71.emf"/><Relationship Id="rId5" Type="http://schemas.openxmlformats.org/officeDocument/2006/relationships/image" Target="../media/image61.emf"/><Relationship Id="rId15" Type="http://schemas.openxmlformats.org/officeDocument/2006/relationships/image" Target="../media/image75.wmf"/><Relationship Id="rId10" Type="http://schemas.openxmlformats.org/officeDocument/2006/relationships/image" Target="../media/image70.wmf"/><Relationship Id="rId4" Type="http://schemas.openxmlformats.org/officeDocument/2006/relationships/image" Target="../media/image60.emf"/><Relationship Id="rId9" Type="http://schemas.openxmlformats.org/officeDocument/2006/relationships/image" Target="../media/image65.emf"/><Relationship Id="rId14" Type="http://schemas.openxmlformats.org/officeDocument/2006/relationships/image" Target="../media/image74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90.wmf"/><Relationship Id="rId2" Type="http://schemas.openxmlformats.org/officeDocument/2006/relationships/image" Target="../media/image85.emf"/><Relationship Id="rId1" Type="http://schemas.openxmlformats.org/officeDocument/2006/relationships/image" Target="../media/image84.emf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7A940B2-32EA-4AC7-B6D7-6D4347ABD4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1204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A974FE5-7F31-4CAB-9CCB-4399D60548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93348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板书推导抛体运动和有阻力抛体运动</a:t>
            </a:r>
          </a:p>
        </p:txBody>
      </p:sp>
    </p:spTree>
    <p:extLst>
      <p:ext uri="{BB962C8B-B14F-4D97-AF65-F5344CB8AC3E}">
        <p14:creationId xmlns:p14="http://schemas.microsoft.com/office/powerpoint/2010/main" val="176875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板书推导抛体运动和有阻力抛体运动</a:t>
            </a:r>
          </a:p>
        </p:txBody>
      </p:sp>
    </p:spTree>
    <p:extLst>
      <p:ext uri="{BB962C8B-B14F-4D97-AF65-F5344CB8AC3E}">
        <p14:creationId xmlns:p14="http://schemas.microsoft.com/office/powerpoint/2010/main" val="45583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04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73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91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937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97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55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82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26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8873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223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78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emf"/><Relationship Id="rId18" Type="http://schemas.openxmlformats.org/officeDocument/2006/relationships/oleObject" Target="../embeddings/oleObject75.bin"/><Relationship Id="rId26" Type="http://schemas.openxmlformats.org/officeDocument/2006/relationships/oleObject" Target="../embeddings/oleObject79.bin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65.emf"/><Relationship Id="rId7" Type="http://schemas.openxmlformats.org/officeDocument/2006/relationships/image" Target="../media/image58.emf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63.emf"/><Relationship Id="rId25" Type="http://schemas.openxmlformats.org/officeDocument/2006/relationships/image" Target="../media/image71.emf"/><Relationship Id="rId33" Type="http://schemas.openxmlformats.org/officeDocument/2006/relationships/image" Target="../media/image75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74.bin"/><Relationship Id="rId20" Type="http://schemas.openxmlformats.org/officeDocument/2006/relationships/oleObject" Target="../embeddings/oleObject76.bin"/><Relationship Id="rId29" Type="http://schemas.openxmlformats.org/officeDocument/2006/relationships/image" Target="../media/image73.e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60.emf"/><Relationship Id="rId24" Type="http://schemas.openxmlformats.org/officeDocument/2006/relationships/oleObject" Target="../embeddings/oleObject78.bin"/><Relationship Id="rId32" Type="http://schemas.openxmlformats.org/officeDocument/2006/relationships/oleObject" Target="../embeddings/oleObject82.bin"/><Relationship Id="rId5" Type="http://schemas.openxmlformats.org/officeDocument/2006/relationships/image" Target="../media/image57.emf"/><Relationship Id="rId15" Type="http://schemas.openxmlformats.org/officeDocument/2006/relationships/image" Target="../media/image62.emf"/><Relationship Id="rId23" Type="http://schemas.openxmlformats.org/officeDocument/2006/relationships/image" Target="../media/image70.wmf"/><Relationship Id="rId28" Type="http://schemas.openxmlformats.org/officeDocument/2006/relationships/oleObject" Target="../embeddings/oleObject80.bin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64.emf"/><Relationship Id="rId31" Type="http://schemas.openxmlformats.org/officeDocument/2006/relationships/image" Target="../media/image74.e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59.emf"/><Relationship Id="rId14" Type="http://schemas.openxmlformats.org/officeDocument/2006/relationships/oleObject" Target="../embeddings/oleObject73.bin"/><Relationship Id="rId22" Type="http://schemas.openxmlformats.org/officeDocument/2006/relationships/oleObject" Target="../embeddings/oleObject77.bin"/><Relationship Id="rId27" Type="http://schemas.openxmlformats.org/officeDocument/2006/relationships/image" Target="../media/image72.wmf"/><Relationship Id="rId30" Type="http://schemas.openxmlformats.org/officeDocument/2006/relationships/oleObject" Target="../embeddings/oleObject81.bin"/><Relationship Id="rId8" Type="http://schemas.openxmlformats.org/officeDocument/2006/relationships/oleObject" Target="../embeddings/oleObject70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oleObject" Target="../embeddings/oleObject88.bin"/><Relationship Id="rId18" Type="http://schemas.openxmlformats.org/officeDocument/2006/relationships/image" Target="../media/image83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80.emf"/><Relationship Id="rId17" Type="http://schemas.openxmlformats.org/officeDocument/2006/relationships/oleObject" Target="../embeddings/oleObject9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2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77.e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79.emf"/><Relationship Id="rId4" Type="http://schemas.openxmlformats.org/officeDocument/2006/relationships/image" Target="../media/image76.e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8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oleObject" Target="../embeddings/oleObject96.bin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88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0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85.e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10" Type="http://schemas.openxmlformats.org/officeDocument/2006/relationships/image" Target="../media/image87.emf"/><Relationship Id="rId4" Type="http://schemas.openxmlformats.org/officeDocument/2006/relationships/image" Target="../media/image84.e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89.e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3.bin"/><Relationship Id="rId18" Type="http://schemas.openxmlformats.org/officeDocument/2006/relationships/image" Target="../media/image98.emf"/><Relationship Id="rId26" Type="http://schemas.openxmlformats.org/officeDocument/2006/relationships/image" Target="../media/image102.emf"/><Relationship Id="rId39" Type="http://schemas.openxmlformats.org/officeDocument/2006/relationships/image" Target="../media/image108.emf"/><Relationship Id="rId21" Type="http://schemas.openxmlformats.org/officeDocument/2006/relationships/oleObject" Target="../embeddings/oleObject107.bin"/><Relationship Id="rId34" Type="http://schemas.openxmlformats.org/officeDocument/2006/relationships/oleObject" Target="../embeddings/oleObject113.bin"/><Relationship Id="rId42" Type="http://schemas.openxmlformats.org/officeDocument/2006/relationships/oleObject" Target="../embeddings/oleObject117.bin"/><Relationship Id="rId47" Type="http://schemas.openxmlformats.org/officeDocument/2006/relationships/image" Target="../media/image112.emf"/><Relationship Id="rId50" Type="http://schemas.openxmlformats.org/officeDocument/2006/relationships/oleObject" Target="../embeddings/oleObject121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7.emf"/><Relationship Id="rId29" Type="http://schemas.openxmlformats.org/officeDocument/2006/relationships/image" Target="../media/image115.wmf"/><Relationship Id="rId11" Type="http://schemas.openxmlformats.org/officeDocument/2006/relationships/oleObject" Target="../embeddings/oleObject102.bin"/><Relationship Id="rId24" Type="http://schemas.openxmlformats.org/officeDocument/2006/relationships/image" Target="../media/image101.emf"/><Relationship Id="rId32" Type="http://schemas.openxmlformats.org/officeDocument/2006/relationships/oleObject" Target="../embeddings/oleObject112.bin"/><Relationship Id="rId37" Type="http://schemas.openxmlformats.org/officeDocument/2006/relationships/image" Target="../media/image107.emf"/><Relationship Id="rId40" Type="http://schemas.openxmlformats.org/officeDocument/2006/relationships/oleObject" Target="../embeddings/oleObject116.bin"/><Relationship Id="rId45" Type="http://schemas.openxmlformats.org/officeDocument/2006/relationships/image" Target="../media/image111.emf"/><Relationship Id="rId5" Type="http://schemas.openxmlformats.org/officeDocument/2006/relationships/oleObject" Target="../embeddings/oleObject99.bin"/><Relationship Id="rId15" Type="http://schemas.openxmlformats.org/officeDocument/2006/relationships/oleObject" Target="../embeddings/oleObject104.bin"/><Relationship Id="rId23" Type="http://schemas.openxmlformats.org/officeDocument/2006/relationships/oleObject" Target="../embeddings/oleObject108.bin"/><Relationship Id="rId28" Type="http://schemas.openxmlformats.org/officeDocument/2006/relationships/image" Target="../media/image103.emf"/><Relationship Id="rId36" Type="http://schemas.openxmlformats.org/officeDocument/2006/relationships/oleObject" Target="../embeddings/oleObject114.bin"/><Relationship Id="rId49" Type="http://schemas.openxmlformats.org/officeDocument/2006/relationships/image" Target="../media/image113.emf"/><Relationship Id="rId10" Type="http://schemas.openxmlformats.org/officeDocument/2006/relationships/image" Target="../media/image94.emf"/><Relationship Id="rId19" Type="http://schemas.openxmlformats.org/officeDocument/2006/relationships/oleObject" Target="../embeddings/oleObject106.bin"/><Relationship Id="rId31" Type="http://schemas.openxmlformats.org/officeDocument/2006/relationships/image" Target="../media/image104.emf"/><Relationship Id="rId44" Type="http://schemas.openxmlformats.org/officeDocument/2006/relationships/oleObject" Target="../embeddings/oleObject118.bin"/><Relationship Id="rId4" Type="http://schemas.openxmlformats.org/officeDocument/2006/relationships/image" Target="../media/image91.e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96.emf"/><Relationship Id="rId22" Type="http://schemas.openxmlformats.org/officeDocument/2006/relationships/image" Target="../media/image100.emf"/><Relationship Id="rId27" Type="http://schemas.openxmlformats.org/officeDocument/2006/relationships/oleObject" Target="../embeddings/oleObject110.bin"/><Relationship Id="rId30" Type="http://schemas.openxmlformats.org/officeDocument/2006/relationships/oleObject" Target="../embeddings/oleObject111.bin"/><Relationship Id="rId35" Type="http://schemas.openxmlformats.org/officeDocument/2006/relationships/image" Target="../media/image106.emf"/><Relationship Id="rId43" Type="http://schemas.openxmlformats.org/officeDocument/2006/relationships/image" Target="../media/image110.emf"/><Relationship Id="rId48" Type="http://schemas.openxmlformats.org/officeDocument/2006/relationships/oleObject" Target="../embeddings/oleObject120.bin"/><Relationship Id="rId8" Type="http://schemas.openxmlformats.org/officeDocument/2006/relationships/image" Target="../media/image93.emf"/><Relationship Id="rId51" Type="http://schemas.openxmlformats.org/officeDocument/2006/relationships/image" Target="../media/image114.emf"/><Relationship Id="rId3" Type="http://schemas.openxmlformats.org/officeDocument/2006/relationships/oleObject" Target="../embeddings/oleObject98.bin"/><Relationship Id="rId12" Type="http://schemas.openxmlformats.org/officeDocument/2006/relationships/image" Target="../media/image95.emf"/><Relationship Id="rId17" Type="http://schemas.openxmlformats.org/officeDocument/2006/relationships/oleObject" Target="../embeddings/oleObject105.bin"/><Relationship Id="rId25" Type="http://schemas.openxmlformats.org/officeDocument/2006/relationships/oleObject" Target="../embeddings/oleObject109.bin"/><Relationship Id="rId33" Type="http://schemas.openxmlformats.org/officeDocument/2006/relationships/image" Target="../media/image105.emf"/><Relationship Id="rId38" Type="http://schemas.openxmlformats.org/officeDocument/2006/relationships/oleObject" Target="../embeddings/oleObject115.bin"/><Relationship Id="rId46" Type="http://schemas.openxmlformats.org/officeDocument/2006/relationships/oleObject" Target="../embeddings/oleObject119.bin"/><Relationship Id="rId20" Type="http://schemas.openxmlformats.org/officeDocument/2006/relationships/image" Target="../media/image99.emf"/><Relationship Id="rId41" Type="http://schemas.openxmlformats.org/officeDocument/2006/relationships/image" Target="../media/image109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wmf"/><Relationship Id="rId18" Type="http://schemas.openxmlformats.org/officeDocument/2006/relationships/oleObject" Target="../embeddings/oleObject129.bin"/><Relationship Id="rId26" Type="http://schemas.openxmlformats.org/officeDocument/2006/relationships/oleObject" Target="../embeddings/oleObject133.bin"/><Relationship Id="rId39" Type="http://schemas.openxmlformats.org/officeDocument/2006/relationships/image" Target="../media/image137.emf"/><Relationship Id="rId21" Type="http://schemas.openxmlformats.org/officeDocument/2006/relationships/image" Target="../media/image128.emf"/><Relationship Id="rId34" Type="http://schemas.openxmlformats.org/officeDocument/2006/relationships/oleObject" Target="../embeddings/oleObject137.bin"/><Relationship Id="rId42" Type="http://schemas.openxmlformats.org/officeDocument/2006/relationships/oleObject" Target="../embeddings/oleObject141.bin"/><Relationship Id="rId47" Type="http://schemas.openxmlformats.org/officeDocument/2006/relationships/image" Target="../media/image141.emf"/><Relationship Id="rId50" Type="http://schemas.openxmlformats.org/officeDocument/2006/relationships/oleObject" Target="../embeddings/oleObject145.bin"/><Relationship Id="rId55" Type="http://schemas.openxmlformats.org/officeDocument/2006/relationships/image" Target="../media/image145.emf"/><Relationship Id="rId7" Type="http://schemas.openxmlformats.org/officeDocument/2006/relationships/oleObject" Target="../embeddings/oleObject124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28.bin"/><Relationship Id="rId29" Type="http://schemas.openxmlformats.org/officeDocument/2006/relationships/image" Target="../media/image132.emf"/><Relationship Id="rId11" Type="http://schemas.openxmlformats.org/officeDocument/2006/relationships/oleObject" Target="../embeddings/oleObject126.bin"/><Relationship Id="rId24" Type="http://schemas.openxmlformats.org/officeDocument/2006/relationships/oleObject" Target="../embeddings/oleObject132.bin"/><Relationship Id="rId32" Type="http://schemas.openxmlformats.org/officeDocument/2006/relationships/oleObject" Target="../embeddings/oleObject136.bin"/><Relationship Id="rId37" Type="http://schemas.openxmlformats.org/officeDocument/2006/relationships/image" Target="../media/image136.emf"/><Relationship Id="rId40" Type="http://schemas.openxmlformats.org/officeDocument/2006/relationships/oleObject" Target="../embeddings/oleObject140.bin"/><Relationship Id="rId45" Type="http://schemas.openxmlformats.org/officeDocument/2006/relationships/image" Target="../media/image140.emf"/><Relationship Id="rId53" Type="http://schemas.openxmlformats.org/officeDocument/2006/relationships/image" Target="../media/image144.emf"/><Relationship Id="rId5" Type="http://schemas.openxmlformats.org/officeDocument/2006/relationships/oleObject" Target="../embeddings/oleObject123.bin"/><Relationship Id="rId10" Type="http://schemas.openxmlformats.org/officeDocument/2006/relationships/image" Target="../media/image123.emf"/><Relationship Id="rId19" Type="http://schemas.openxmlformats.org/officeDocument/2006/relationships/image" Target="../media/image127.emf"/><Relationship Id="rId31" Type="http://schemas.openxmlformats.org/officeDocument/2006/relationships/image" Target="../media/image133.emf"/><Relationship Id="rId44" Type="http://schemas.openxmlformats.org/officeDocument/2006/relationships/oleObject" Target="../embeddings/oleObject142.bin"/><Relationship Id="rId52" Type="http://schemas.openxmlformats.org/officeDocument/2006/relationships/oleObject" Target="../embeddings/oleObject146.bin"/><Relationship Id="rId4" Type="http://schemas.openxmlformats.org/officeDocument/2006/relationships/image" Target="../media/image120.emf"/><Relationship Id="rId9" Type="http://schemas.openxmlformats.org/officeDocument/2006/relationships/oleObject" Target="../embeddings/oleObject125.bin"/><Relationship Id="rId14" Type="http://schemas.openxmlformats.org/officeDocument/2006/relationships/oleObject" Target="../embeddings/oleObject127.bin"/><Relationship Id="rId22" Type="http://schemas.openxmlformats.org/officeDocument/2006/relationships/oleObject" Target="../embeddings/oleObject131.bin"/><Relationship Id="rId27" Type="http://schemas.openxmlformats.org/officeDocument/2006/relationships/image" Target="../media/image131.emf"/><Relationship Id="rId30" Type="http://schemas.openxmlformats.org/officeDocument/2006/relationships/oleObject" Target="../embeddings/oleObject135.bin"/><Relationship Id="rId35" Type="http://schemas.openxmlformats.org/officeDocument/2006/relationships/image" Target="../media/image135.emf"/><Relationship Id="rId43" Type="http://schemas.openxmlformats.org/officeDocument/2006/relationships/image" Target="../media/image139.emf"/><Relationship Id="rId48" Type="http://schemas.openxmlformats.org/officeDocument/2006/relationships/oleObject" Target="../embeddings/oleObject144.bin"/><Relationship Id="rId8" Type="http://schemas.openxmlformats.org/officeDocument/2006/relationships/image" Target="../media/image122.emf"/><Relationship Id="rId51" Type="http://schemas.openxmlformats.org/officeDocument/2006/relationships/image" Target="../media/image143.emf"/><Relationship Id="rId3" Type="http://schemas.openxmlformats.org/officeDocument/2006/relationships/oleObject" Target="../embeddings/oleObject122.bin"/><Relationship Id="rId12" Type="http://schemas.openxmlformats.org/officeDocument/2006/relationships/image" Target="../media/image124.emf"/><Relationship Id="rId17" Type="http://schemas.openxmlformats.org/officeDocument/2006/relationships/image" Target="../media/image126.emf"/><Relationship Id="rId25" Type="http://schemas.openxmlformats.org/officeDocument/2006/relationships/image" Target="../media/image130.emf"/><Relationship Id="rId33" Type="http://schemas.openxmlformats.org/officeDocument/2006/relationships/image" Target="../media/image134.emf"/><Relationship Id="rId38" Type="http://schemas.openxmlformats.org/officeDocument/2006/relationships/oleObject" Target="../embeddings/oleObject139.bin"/><Relationship Id="rId46" Type="http://schemas.openxmlformats.org/officeDocument/2006/relationships/oleObject" Target="../embeddings/oleObject143.bin"/><Relationship Id="rId20" Type="http://schemas.openxmlformats.org/officeDocument/2006/relationships/oleObject" Target="../embeddings/oleObject130.bin"/><Relationship Id="rId41" Type="http://schemas.openxmlformats.org/officeDocument/2006/relationships/image" Target="../media/image138.emf"/><Relationship Id="rId54" Type="http://schemas.openxmlformats.org/officeDocument/2006/relationships/oleObject" Target="../embeddings/oleObject147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1.emf"/><Relationship Id="rId15" Type="http://schemas.openxmlformats.org/officeDocument/2006/relationships/image" Target="../media/image125.emf"/><Relationship Id="rId23" Type="http://schemas.openxmlformats.org/officeDocument/2006/relationships/image" Target="../media/image129.emf"/><Relationship Id="rId28" Type="http://schemas.openxmlformats.org/officeDocument/2006/relationships/oleObject" Target="../embeddings/oleObject134.bin"/><Relationship Id="rId36" Type="http://schemas.openxmlformats.org/officeDocument/2006/relationships/oleObject" Target="../embeddings/oleObject138.bin"/><Relationship Id="rId49" Type="http://schemas.openxmlformats.org/officeDocument/2006/relationships/image" Target="../media/image142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3.bin"/><Relationship Id="rId18" Type="http://schemas.openxmlformats.org/officeDocument/2006/relationships/image" Target="../media/image153.emf"/><Relationship Id="rId26" Type="http://schemas.openxmlformats.org/officeDocument/2006/relationships/image" Target="../media/image157.emf"/><Relationship Id="rId3" Type="http://schemas.openxmlformats.org/officeDocument/2006/relationships/oleObject" Target="../embeddings/oleObject148.bin"/><Relationship Id="rId21" Type="http://schemas.openxmlformats.org/officeDocument/2006/relationships/oleObject" Target="../embeddings/oleObject157.bin"/><Relationship Id="rId34" Type="http://schemas.openxmlformats.org/officeDocument/2006/relationships/image" Target="../media/image161.emf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50.emf"/><Relationship Id="rId17" Type="http://schemas.openxmlformats.org/officeDocument/2006/relationships/oleObject" Target="../embeddings/oleObject155.bin"/><Relationship Id="rId25" Type="http://schemas.openxmlformats.org/officeDocument/2006/relationships/oleObject" Target="../embeddings/oleObject159.bin"/><Relationship Id="rId33" Type="http://schemas.openxmlformats.org/officeDocument/2006/relationships/oleObject" Target="../embeddings/oleObject16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2.emf"/><Relationship Id="rId20" Type="http://schemas.openxmlformats.org/officeDocument/2006/relationships/image" Target="../media/image154.emf"/><Relationship Id="rId29" Type="http://schemas.openxmlformats.org/officeDocument/2006/relationships/oleObject" Target="../embeddings/oleObject161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7.emf"/><Relationship Id="rId11" Type="http://schemas.openxmlformats.org/officeDocument/2006/relationships/oleObject" Target="../embeddings/oleObject152.bin"/><Relationship Id="rId24" Type="http://schemas.openxmlformats.org/officeDocument/2006/relationships/image" Target="../media/image156.emf"/><Relationship Id="rId32" Type="http://schemas.openxmlformats.org/officeDocument/2006/relationships/image" Target="../media/image160.emf"/><Relationship Id="rId5" Type="http://schemas.openxmlformats.org/officeDocument/2006/relationships/oleObject" Target="../embeddings/oleObject149.bin"/><Relationship Id="rId15" Type="http://schemas.openxmlformats.org/officeDocument/2006/relationships/oleObject" Target="../embeddings/oleObject154.bin"/><Relationship Id="rId23" Type="http://schemas.openxmlformats.org/officeDocument/2006/relationships/oleObject" Target="../embeddings/oleObject158.bin"/><Relationship Id="rId28" Type="http://schemas.openxmlformats.org/officeDocument/2006/relationships/image" Target="../media/image158.emf"/><Relationship Id="rId36" Type="http://schemas.openxmlformats.org/officeDocument/2006/relationships/image" Target="../media/image162.emf"/><Relationship Id="rId10" Type="http://schemas.openxmlformats.org/officeDocument/2006/relationships/image" Target="../media/image149.emf"/><Relationship Id="rId19" Type="http://schemas.openxmlformats.org/officeDocument/2006/relationships/oleObject" Target="../embeddings/oleObject156.bin"/><Relationship Id="rId31" Type="http://schemas.openxmlformats.org/officeDocument/2006/relationships/oleObject" Target="../embeddings/oleObject162.bin"/><Relationship Id="rId4" Type="http://schemas.openxmlformats.org/officeDocument/2006/relationships/image" Target="../media/image146.emf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51.emf"/><Relationship Id="rId22" Type="http://schemas.openxmlformats.org/officeDocument/2006/relationships/image" Target="../media/image155.emf"/><Relationship Id="rId27" Type="http://schemas.openxmlformats.org/officeDocument/2006/relationships/oleObject" Target="../embeddings/oleObject160.bin"/><Relationship Id="rId30" Type="http://schemas.openxmlformats.org/officeDocument/2006/relationships/image" Target="../media/image159.emf"/><Relationship Id="rId35" Type="http://schemas.openxmlformats.org/officeDocument/2006/relationships/oleObject" Target="../embeddings/oleObject164.bin"/><Relationship Id="rId8" Type="http://schemas.openxmlformats.org/officeDocument/2006/relationships/image" Target="../media/image14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13" Type="http://schemas.openxmlformats.org/officeDocument/2006/relationships/oleObject" Target="../embeddings/oleObject170.bin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12" Type="http://schemas.openxmlformats.org/officeDocument/2006/relationships/image" Target="../media/image14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4.emf"/><Relationship Id="rId11" Type="http://schemas.openxmlformats.org/officeDocument/2006/relationships/oleObject" Target="../embeddings/oleObject169.bin"/><Relationship Id="rId5" Type="http://schemas.openxmlformats.org/officeDocument/2006/relationships/oleObject" Target="../embeddings/oleObject166.bin"/><Relationship Id="rId10" Type="http://schemas.openxmlformats.org/officeDocument/2006/relationships/image" Target="../media/image166.wmf"/><Relationship Id="rId4" Type="http://schemas.openxmlformats.org/officeDocument/2006/relationships/image" Target="../media/image163.emf"/><Relationship Id="rId9" Type="http://schemas.openxmlformats.org/officeDocument/2006/relationships/oleObject" Target="../embeddings/oleObject168.bin"/><Relationship Id="rId14" Type="http://schemas.openxmlformats.org/officeDocument/2006/relationships/image" Target="../media/image16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13" Type="http://schemas.openxmlformats.org/officeDocument/2006/relationships/oleObject" Target="../embeddings/oleObject176.bin"/><Relationship Id="rId3" Type="http://schemas.openxmlformats.org/officeDocument/2006/relationships/oleObject" Target="../embeddings/oleObject171.bin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17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69.e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0" Type="http://schemas.openxmlformats.org/officeDocument/2006/relationships/image" Target="../media/image171.emf"/><Relationship Id="rId4" Type="http://schemas.openxmlformats.org/officeDocument/2006/relationships/image" Target="../media/image168.emf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173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82.bin"/><Relationship Id="rId18" Type="http://schemas.openxmlformats.org/officeDocument/2006/relationships/image" Target="../media/image181.emf"/><Relationship Id="rId26" Type="http://schemas.openxmlformats.org/officeDocument/2006/relationships/image" Target="../media/image185.emf"/><Relationship Id="rId3" Type="http://schemas.openxmlformats.org/officeDocument/2006/relationships/oleObject" Target="../embeddings/oleObject177.bin"/><Relationship Id="rId21" Type="http://schemas.openxmlformats.org/officeDocument/2006/relationships/oleObject" Target="../embeddings/oleObject186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178.emf"/><Relationship Id="rId17" Type="http://schemas.openxmlformats.org/officeDocument/2006/relationships/oleObject" Target="../embeddings/oleObject184.bin"/><Relationship Id="rId25" Type="http://schemas.openxmlformats.org/officeDocument/2006/relationships/oleObject" Target="../embeddings/oleObject188.bin"/><Relationship Id="rId33" Type="http://schemas.openxmlformats.org/officeDocument/2006/relationships/image" Target="../media/image188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80.emf"/><Relationship Id="rId20" Type="http://schemas.openxmlformats.org/officeDocument/2006/relationships/image" Target="../media/image182.emf"/><Relationship Id="rId29" Type="http://schemas.openxmlformats.org/officeDocument/2006/relationships/image" Target="../media/image56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75.emf"/><Relationship Id="rId11" Type="http://schemas.openxmlformats.org/officeDocument/2006/relationships/oleObject" Target="../embeddings/oleObject181.bin"/><Relationship Id="rId24" Type="http://schemas.openxmlformats.org/officeDocument/2006/relationships/image" Target="../media/image184.emf"/><Relationship Id="rId32" Type="http://schemas.openxmlformats.org/officeDocument/2006/relationships/oleObject" Target="../embeddings/oleObject191.bin"/><Relationship Id="rId5" Type="http://schemas.openxmlformats.org/officeDocument/2006/relationships/oleObject" Target="../embeddings/oleObject178.bin"/><Relationship Id="rId15" Type="http://schemas.openxmlformats.org/officeDocument/2006/relationships/oleObject" Target="../embeddings/oleObject183.bin"/><Relationship Id="rId23" Type="http://schemas.openxmlformats.org/officeDocument/2006/relationships/oleObject" Target="../embeddings/oleObject187.bin"/><Relationship Id="rId28" Type="http://schemas.openxmlformats.org/officeDocument/2006/relationships/image" Target="../media/image186.wmf"/><Relationship Id="rId10" Type="http://schemas.openxmlformats.org/officeDocument/2006/relationships/image" Target="../media/image177.emf"/><Relationship Id="rId19" Type="http://schemas.openxmlformats.org/officeDocument/2006/relationships/oleObject" Target="../embeddings/oleObject185.bin"/><Relationship Id="rId31" Type="http://schemas.openxmlformats.org/officeDocument/2006/relationships/image" Target="../media/image187.wmf"/><Relationship Id="rId4" Type="http://schemas.openxmlformats.org/officeDocument/2006/relationships/image" Target="../media/image174.emf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179.emf"/><Relationship Id="rId22" Type="http://schemas.openxmlformats.org/officeDocument/2006/relationships/image" Target="../media/image183.emf"/><Relationship Id="rId27" Type="http://schemas.openxmlformats.org/officeDocument/2006/relationships/oleObject" Target="../embeddings/oleObject189.bin"/><Relationship Id="rId30" Type="http://schemas.openxmlformats.org/officeDocument/2006/relationships/oleObject" Target="../embeddings/oleObject190.bin"/><Relationship Id="rId8" Type="http://schemas.openxmlformats.org/officeDocument/2006/relationships/image" Target="../media/image17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emf"/><Relationship Id="rId13" Type="http://schemas.openxmlformats.org/officeDocument/2006/relationships/oleObject" Target="../embeddings/oleObject197.bin"/><Relationship Id="rId18" Type="http://schemas.openxmlformats.org/officeDocument/2006/relationships/image" Target="../media/image196.emf"/><Relationship Id="rId3" Type="http://schemas.openxmlformats.org/officeDocument/2006/relationships/oleObject" Target="../embeddings/oleObject192.bin"/><Relationship Id="rId7" Type="http://schemas.openxmlformats.org/officeDocument/2006/relationships/oleObject" Target="../embeddings/oleObject194.bin"/><Relationship Id="rId12" Type="http://schemas.openxmlformats.org/officeDocument/2006/relationships/image" Target="../media/image193.emf"/><Relationship Id="rId17" Type="http://schemas.openxmlformats.org/officeDocument/2006/relationships/oleObject" Target="../embeddings/oleObject19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5.emf"/><Relationship Id="rId20" Type="http://schemas.openxmlformats.org/officeDocument/2006/relationships/image" Target="../media/image165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90.emf"/><Relationship Id="rId11" Type="http://schemas.openxmlformats.org/officeDocument/2006/relationships/oleObject" Target="../embeddings/oleObject196.bin"/><Relationship Id="rId5" Type="http://schemas.openxmlformats.org/officeDocument/2006/relationships/oleObject" Target="../embeddings/oleObject193.bin"/><Relationship Id="rId15" Type="http://schemas.openxmlformats.org/officeDocument/2006/relationships/oleObject" Target="../embeddings/oleObject198.bin"/><Relationship Id="rId10" Type="http://schemas.openxmlformats.org/officeDocument/2006/relationships/image" Target="../media/image192.emf"/><Relationship Id="rId19" Type="http://schemas.openxmlformats.org/officeDocument/2006/relationships/oleObject" Target="../embeddings/oleObject200.bin"/><Relationship Id="rId4" Type="http://schemas.openxmlformats.org/officeDocument/2006/relationships/image" Target="../media/image189.emf"/><Relationship Id="rId9" Type="http://schemas.openxmlformats.org/officeDocument/2006/relationships/oleObject" Target="../embeddings/oleObject195.bin"/><Relationship Id="rId14" Type="http://schemas.openxmlformats.org/officeDocument/2006/relationships/image" Target="../media/image19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emf"/><Relationship Id="rId13" Type="http://schemas.openxmlformats.org/officeDocument/2006/relationships/oleObject" Target="../embeddings/oleObject206.bin"/><Relationship Id="rId18" Type="http://schemas.openxmlformats.org/officeDocument/2006/relationships/image" Target="../media/image201.wmf"/><Relationship Id="rId26" Type="http://schemas.openxmlformats.org/officeDocument/2006/relationships/image" Target="../media/image205.wmf"/><Relationship Id="rId3" Type="http://schemas.openxmlformats.org/officeDocument/2006/relationships/oleObject" Target="../embeddings/oleObject201.bin"/><Relationship Id="rId21" Type="http://schemas.openxmlformats.org/officeDocument/2006/relationships/oleObject" Target="../embeddings/oleObject210.bin"/><Relationship Id="rId7" Type="http://schemas.openxmlformats.org/officeDocument/2006/relationships/oleObject" Target="../embeddings/oleObject203.bin"/><Relationship Id="rId12" Type="http://schemas.openxmlformats.org/officeDocument/2006/relationships/image" Target="../media/image198.emf"/><Relationship Id="rId17" Type="http://schemas.openxmlformats.org/officeDocument/2006/relationships/oleObject" Target="../embeddings/oleObject208.bin"/><Relationship Id="rId25" Type="http://schemas.openxmlformats.org/officeDocument/2006/relationships/oleObject" Target="../embeddings/oleObject21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00.wmf"/><Relationship Id="rId20" Type="http://schemas.openxmlformats.org/officeDocument/2006/relationships/image" Target="../media/image202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90.emf"/><Relationship Id="rId11" Type="http://schemas.openxmlformats.org/officeDocument/2006/relationships/oleObject" Target="../embeddings/oleObject205.bin"/><Relationship Id="rId24" Type="http://schemas.openxmlformats.org/officeDocument/2006/relationships/image" Target="../media/image204.wmf"/><Relationship Id="rId5" Type="http://schemas.openxmlformats.org/officeDocument/2006/relationships/oleObject" Target="../embeddings/oleObject202.bin"/><Relationship Id="rId15" Type="http://schemas.openxmlformats.org/officeDocument/2006/relationships/oleObject" Target="../embeddings/oleObject207.bin"/><Relationship Id="rId23" Type="http://schemas.openxmlformats.org/officeDocument/2006/relationships/oleObject" Target="../embeddings/oleObject211.bin"/><Relationship Id="rId10" Type="http://schemas.openxmlformats.org/officeDocument/2006/relationships/image" Target="../media/image197.wmf"/><Relationship Id="rId19" Type="http://schemas.openxmlformats.org/officeDocument/2006/relationships/oleObject" Target="../embeddings/oleObject209.bin"/><Relationship Id="rId4" Type="http://schemas.openxmlformats.org/officeDocument/2006/relationships/image" Target="../media/image189.emf"/><Relationship Id="rId9" Type="http://schemas.openxmlformats.org/officeDocument/2006/relationships/oleObject" Target="../embeddings/oleObject204.bin"/><Relationship Id="rId14" Type="http://schemas.openxmlformats.org/officeDocument/2006/relationships/image" Target="../media/image199.wmf"/><Relationship Id="rId22" Type="http://schemas.openxmlformats.org/officeDocument/2006/relationships/image" Target="../media/image203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14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1.e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3.emf"/><Relationship Id="rId20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0.e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7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23.e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0.e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2.emf"/><Relationship Id="rId20" Type="http://schemas.openxmlformats.org/officeDocument/2006/relationships/image" Target="../media/image24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26.e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19.e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16.e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1.emf"/><Relationship Id="rId22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4.emf"/><Relationship Id="rId26" Type="http://schemas.openxmlformats.org/officeDocument/2006/relationships/image" Target="../media/image38.emf"/><Relationship Id="rId3" Type="http://schemas.openxmlformats.org/officeDocument/2006/relationships/oleObject" Target="../embeddings/oleObject26.bin"/><Relationship Id="rId21" Type="http://schemas.openxmlformats.org/officeDocument/2006/relationships/oleObject" Target="../embeddings/oleObject35.bin"/><Relationship Id="rId34" Type="http://schemas.openxmlformats.org/officeDocument/2006/relationships/image" Target="../media/image42.emf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1.emf"/><Relationship Id="rId17" Type="http://schemas.openxmlformats.org/officeDocument/2006/relationships/oleObject" Target="../embeddings/oleObject33.bin"/><Relationship Id="rId25" Type="http://schemas.openxmlformats.org/officeDocument/2006/relationships/oleObject" Target="../embeddings/oleObject37.bin"/><Relationship Id="rId33" Type="http://schemas.openxmlformats.org/officeDocument/2006/relationships/oleObject" Target="../embeddings/oleObject4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3.emf"/><Relationship Id="rId20" Type="http://schemas.openxmlformats.org/officeDocument/2006/relationships/image" Target="../media/image35.emf"/><Relationship Id="rId29" Type="http://schemas.openxmlformats.org/officeDocument/2006/relationships/oleObject" Target="../embeddings/oleObject39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emf"/><Relationship Id="rId11" Type="http://schemas.openxmlformats.org/officeDocument/2006/relationships/oleObject" Target="../embeddings/oleObject30.bin"/><Relationship Id="rId24" Type="http://schemas.openxmlformats.org/officeDocument/2006/relationships/image" Target="../media/image37.emf"/><Relationship Id="rId32" Type="http://schemas.openxmlformats.org/officeDocument/2006/relationships/image" Target="../media/image41.emf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23" Type="http://schemas.openxmlformats.org/officeDocument/2006/relationships/oleObject" Target="../embeddings/oleObject36.bin"/><Relationship Id="rId28" Type="http://schemas.openxmlformats.org/officeDocument/2006/relationships/image" Target="../media/image39.emf"/><Relationship Id="rId10" Type="http://schemas.openxmlformats.org/officeDocument/2006/relationships/image" Target="../media/image30.emf"/><Relationship Id="rId19" Type="http://schemas.openxmlformats.org/officeDocument/2006/relationships/oleObject" Target="../embeddings/oleObject34.bin"/><Relationship Id="rId31" Type="http://schemas.openxmlformats.org/officeDocument/2006/relationships/oleObject" Target="../embeddings/oleObject40.bin"/><Relationship Id="rId4" Type="http://schemas.openxmlformats.org/officeDocument/2006/relationships/image" Target="../media/image27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2.emf"/><Relationship Id="rId22" Type="http://schemas.openxmlformats.org/officeDocument/2006/relationships/image" Target="../media/image36.emf"/><Relationship Id="rId27" Type="http://schemas.openxmlformats.org/officeDocument/2006/relationships/oleObject" Target="../embeddings/oleObject38.bin"/><Relationship Id="rId30" Type="http://schemas.openxmlformats.org/officeDocument/2006/relationships/image" Target="../media/image40.emf"/><Relationship Id="rId8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47.bin"/><Relationship Id="rId18" Type="http://schemas.openxmlformats.org/officeDocument/2006/relationships/image" Target="../media/image50.emf"/><Relationship Id="rId26" Type="http://schemas.openxmlformats.org/officeDocument/2006/relationships/image" Target="../media/image54.wmf"/><Relationship Id="rId3" Type="http://schemas.openxmlformats.org/officeDocument/2006/relationships/oleObject" Target="../embeddings/oleObject42.bin"/><Relationship Id="rId21" Type="http://schemas.openxmlformats.org/officeDocument/2006/relationships/oleObject" Target="../embeddings/oleObject51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47.emf"/><Relationship Id="rId17" Type="http://schemas.openxmlformats.org/officeDocument/2006/relationships/oleObject" Target="../embeddings/oleObject49.bin"/><Relationship Id="rId25" Type="http://schemas.openxmlformats.org/officeDocument/2006/relationships/oleObject" Target="../embeddings/oleObject5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9.emf"/><Relationship Id="rId20" Type="http://schemas.openxmlformats.org/officeDocument/2006/relationships/image" Target="../media/image51.emf"/><Relationship Id="rId29" Type="http://schemas.openxmlformats.org/officeDocument/2006/relationships/image" Target="../media/image55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46.bin"/><Relationship Id="rId24" Type="http://schemas.openxmlformats.org/officeDocument/2006/relationships/image" Target="../media/image53.emf"/><Relationship Id="rId5" Type="http://schemas.openxmlformats.org/officeDocument/2006/relationships/oleObject" Target="../embeddings/oleObject43.bin"/><Relationship Id="rId15" Type="http://schemas.openxmlformats.org/officeDocument/2006/relationships/oleObject" Target="../embeddings/oleObject48.bin"/><Relationship Id="rId23" Type="http://schemas.openxmlformats.org/officeDocument/2006/relationships/oleObject" Target="../embeddings/oleObject52.bin"/><Relationship Id="rId28" Type="http://schemas.openxmlformats.org/officeDocument/2006/relationships/oleObject" Target="../embeddings/oleObject54.bin"/><Relationship Id="rId10" Type="http://schemas.openxmlformats.org/officeDocument/2006/relationships/image" Target="../media/image46.emf"/><Relationship Id="rId19" Type="http://schemas.openxmlformats.org/officeDocument/2006/relationships/oleObject" Target="../embeddings/oleObject50.bin"/><Relationship Id="rId4" Type="http://schemas.openxmlformats.org/officeDocument/2006/relationships/image" Target="../media/image43.e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48.emf"/><Relationship Id="rId22" Type="http://schemas.openxmlformats.org/officeDocument/2006/relationships/image" Target="../media/image52.emf"/><Relationship Id="rId27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61.emf"/><Relationship Id="rId18" Type="http://schemas.openxmlformats.org/officeDocument/2006/relationships/oleObject" Target="../embeddings/oleObject62.bin"/><Relationship Id="rId26" Type="http://schemas.openxmlformats.org/officeDocument/2006/relationships/oleObject" Target="../embeddings/oleObject66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65.emf"/><Relationship Id="rId7" Type="http://schemas.openxmlformats.org/officeDocument/2006/relationships/image" Target="../media/image58.e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63.emf"/><Relationship Id="rId25" Type="http://schemas.openxmlformats.org/officeDocument/2006/relationships/image" Target="../media/image67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1.bin"/><Relationship Id="rId20" Type="http://schemas.openxmlformats.org/officeDocument/2006/relationships/oleObject" Target="../embeddings/oleObject63.bin"/><Relationship Id="rId29" Type="http://schemas.openxmlformats.org/officeDocument/2006/relationships/image" Target="../media/image69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60.emf"/><Relationship Id="rId24" Type="http://schemas.openxmlformats.org/officeDocument/2006/relationships/oleObject" Target="../embeddings/oleObject65.bin"/><Relationship Id="rId5" Type="http://schemas.openxmlformats.org/officeDocument/2006/relationships/image" Target="../media/image57.emf"/><Relationship Id="rId15" Type="http://schemas.openxmlformats.org/officeDocument/2006/relationships/image" Target="../media/image62.emf"/><Relationship Id="rId23" Type="http://schemas.openxmlformats.org/officeDocument/2006/relationships/image" Target="../media/image66.wmf"/><Relationship Id="rId28" Type="http://schemas.openxmlformats.org/officeDocument/2006/relationships/oleObject" Target="../embeddings/oleObject67.bin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64.e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59.emf"/><Relationship Id="rId14" Type="http://schemas.openxmlformats.org/officeDocument/2006/relationships/oleObject" Target="../embeddings/oleObject60.bin"/><Relationship Id="rId22" Type="http://schemas.openxmlformats.org/officeDocument/2006/relationships/oleObject" Target="../embeddings/oleObject64.bin"/><Relationship Id="rId27" Type="http://schemas.openxmlformats.org/officeDocument/2006/relationships/image" Target="../media/image6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20122611141782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40" name="WordArt 1044"/>
          <p:cNvSpPr>
            <a:spLocks noChangeArrowheads="1" noChangeShapeType="1" noTextEdit="1"/>
          </p:cNvSpPr>
          <p:nvPr/>
        </p:nvSpPr>
        <p:spPr bwMode="auto">
          <a:xfrm>
            <a:off x="611188" y="1627188"/>
            <a:ext cx="8077200" cy="12969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i="1" kern="1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Times New Roman" panose="02020603050405020304" pitchFamily="18" charset="0"/>
              </a:rPr>
              <a:t>University Physics</a:t>
            </a:r>
            <a:endParaRPr lang="zh-CN" altLang="en-US" sz="4800" i="1" kern="1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7" name="Text Box 1039"/>
          <p:cNvSpPr txBox="1">
            <a:spLocks noChangeArrowheads="1"/>
          </p:cNvSpPr>
          <p:nvPr/>
        </p:nvSpPr>
        <p:spPr bwMode="auto">
          <a:xfrm>
            <a:off x="1296988" y="3441700"/>
            <a:ext cx="6705600" cy="18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5000"/>
              </a:lnSpc>
            </a:pP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Chenwei Jiang</a:t>
            </a:r>
          </a:p>
          <a:p>
            <a:pPr algn="ctr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lang="en-US" altLang="zh-CN" sz="40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</a:p>
          <a:p>
            <a:pPr algn="ctr" eaLnBrk="1" hangingPunct="1">
              <a:lnSpc>
                <a:spcPct val="75000"/>
              </a:lnSpc>
            </a:pPr>
            <a:endParaRPr lang="en-US" altLang="zh-CN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华文仿宋" panose="02010600040101010101" pitchFamily="2" charset="-122"/>
            </a:endParaRPr>
          </a:p>
          <a:p>
            <a:pPr algn="ctr" eaLnBrk="1" hangingPunct="1">
              <a:lnSpc>
                <a:spcPct val="75000"/>
              </a:lnSpc>
            </a:pPr>
            <a:r>
              <a:rPr lang="en-US" altLang="zh-CN" sz="36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3</a:t>
            </a:r>
            <a:r>
              <a:rPr lang="en-US" altLang="zh-CN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 </a:t>
            </a:r>
            <a:r>
              <a:rPr lang="en-US" altLang="zh-CN" sz="36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/ </a:t>
            </a:r>
            <a:r>
              <a:rPr lang="en-US" altLang="zh-CN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1 </a:t>
            </a:r>
            <a:r>
              <a:rPr lang="en-US" altLang="zh-CN" sz="36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/ </a:t>
            </a:r>
            <a:r>
              <a:rPr lang="en-US" altLang="zh-CN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2022</a:t>
            </a:r>
            <a:endParaRPr lang="zh-CN" altLang="en-US" sz="3600" i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42" fill="hold" grpId="0" nodeType="afterEffect">
                                  <p:stCondLst>
                                    <p:cond delay="20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75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40" grpId="0" animBg="1"/>
      <p:bldP spid="7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676205" y="116632"/>
            <a:ext cx="4313237" cy="2744787"/>
            <a:chOff x="2637" y="1541"/>
            <a:chExt cx="2717" cy="1729"/>
          </a:xfrm>
        </p:grpSpPr>
        <p:sp>
          <p:nvSpPr>
            <p:cNvPr id="77829" name="Line 5"/>
            <p:cNvSpPr>
              <a:spLocks noChangeShapeType="1"/>
            </p:cNvSpPr>
            <p:nvPr/>
          </p:nvSpPr>
          <p:spPr bwMode="auto">
            <a:xfrm>
              <a:off x="2809" y="3052"/>
              <a:ext cx="25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30" name="Line 6"/>
            <p:cNvSpPr>
              <a:spLocks noChangeShapeType="1"/>
            </p:cNvSpPr>
            <p:nvPr/>
          </p:nvSpPr>
          <p:spPr bwMode="auto">
            <a:xfrm flipV="1">
              <a:off x="2808" y="1559"/>
              <a:ext cx="0" cy="14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31" name="Object 7"/>
            <p:cNvGraphicFramePr>
              <a:graphicFrameLocks noChangeAspect="1"/>
            </p:cNvGraphicFramePr>
            <p:nvPr/>
          </p:nvGraphicFramePr>
          <p:xfrm>
            <a:off x="2637" y="1541"/>
            <a:ext cx="13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376" name="公式" r:id="rId4" imgW="219192" imgH="266694" progId="Equation.3">
                    <p:embed/>
                  </p:oleObj>
                </mc:Choice>
                <mc:Fallback>
                  <p:oleObj name="公式" r:id="rId4" imgW="219192" imgH="26669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7" y="1541"/>
                          <a:ext cx="138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32" name="Object 8"/>
            <p:cNvGraphicFramePr>
              <a:graphicFrameLocks noChangeAspect="1"/>
            </p:cNvGraphicFramePr>
            <p:nvPr/>
          </p:nvGraphicFramePr>
          <p:xfrm>
            <a:off x="2741" y="3102"/>
            <a:ext cx="112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377" name="公式" r:id="rId6" imgW="171412" imgH="190573" progId="Equation.3">
                    <p:embed/>
                  </p:oleObj>
                </mc:Choice>
                <mc:Fallback>
                  <p:oleObj name="公式" r:id="rId6" imgW="171412" imgH="1905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3102"/>
                          <a:ext cx="112" cy="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33" name="Object 9"/>
            <p:cNvGraphicFramePr>
              <a:graphicFrameLocks noChangeAspect="1"/>
            </p:cNvGraphicFramePr>
            <p:nvPr/>
          </p:nvGraphicFramePr>
          <p:xfrm>
            <a:off x="5230" y="3148"/>
            <a:ext cx="124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378" name="公式" r:id="rId8" imgW="190578" imgH="190573" progId="Equation.3">
                    <p:embed/>
                  </p:oleObj>
                </mc:Choice>
                <mc:Fallback>
                  <p:oleObj name="公式" r:id="rId8" imgW="190578" imgH="1905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0" y="3148"/>
                          <a:ext cx="124" cy="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949255" y="1027857"/>
            <a:ext cx="889000" cy="1492250"/>
            <a:chOff x="2800" y="2139"/>
            <a:chExt cx="560" cy="940"/>
          </a:xfrm>
        </p:grpSpPr>
        <p:grpSp>
          <p:nvGrpSpPr>
            <p:cNvPr id="77835" name="Group 11"/>
            <p:cNvGrpSpPr>
              <a:grpSpLocks/>
            </p:cNvGrpSpPr>
            <p:nvPr/>
          </p:nvGrpSpPr>
          <p:grpSpPr bwMode="auto">
            <a:xfrm>
              <a:off x="2892" y="2840"/>
              <a:ext cx="195" cy="215"/>
              <a:chOff x="2892" y="2840"/>
              <a:chExt cx="195" cy="215"/>
            </a:xfrm>
          </p:grpSpPr>
          <p:sp>
            <p:nvSpPr>
              <p:cNvPr id="77836" name="Freeform 12"/>
              <p:cNvSpPr>
                <a:spLocks/>
              </p:cNvSpPr>
              <p:nvPr/>
            </p:nvSpPr>
            <p:spPr bwMode="auto">
              <a:xfrm>
                <a:off x="2892" y="2923"/>
                <a:ext cx="72" cy="132"/>
              </a:xfrm>
              <a:custGeom>
                <a:avLst/>
                <a:gdLst>
                  <a:gd name="T0" fmla="*/ 0 w 72"/>
                  <a:gd name="T1" fmla="*/ 0 h 132"/>
                  <a:gd name="T2" fmla="*/ 48 w 72"/>
                  <a:gd name="T3" fmla="*/ 60 h 132"/>
                  <a:gd name="T4" fmla="*/ 72 w 72"/>
                  <a:gd name="T5" fmla="*/ 132 h 132"/>
                  <a:gd name="T6" fmla="*/ 0 60000 65536"/>
                  <a:gd name="T7" fmla="*/ 0 60000 65536"/>
                  <a:gd name="T8" fmla="*/ 0 60000 65536"/>
                  <a:gd name="T9" fmla="*/ 0 w 72"/>
                  <a:gd name="T10" fmla="*/ 0 h 132"/>
                  <a:gd name="T11" fmla="*/ 72 w 72"/>
                  <a:gd name="T12" fmla="*/ 132 h 1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" h="132">
                    <a:moveTo>
                      <a:pt x="0" y="0"/>
                    </a:moveTo>
                    <a:cubicBezTo>
                      <a:pt x="8" y="10"/>
                      <a:pt x="36" y="38"/>
                      <a:pt x="48" y="60"/>
                    </a:cubicBezTo>
                    <a:cubicBezTo>
                      <a:pt x="60" y="82"/>
                      <a:pt x="67" y="117"/>
                      <a:pt x="72" y="132"/>
                    </a:cubicBezTo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7837" name="Object 13"/>
              <p:cNvGraphicFramePr>
                <a:graphicFrameLocks noChangeAspect="1"/>
              </p:cNvGraphicFramePr>
              <p:nvPr/>
            </p:nvGraphicFramePr>
            <p:xfrm>
              <a:off x="2971" y="2840"/>
              <a:ext cx="116" cy="1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379" name="公式" r:id="rId10" imgW="180860" imgH="285860" progId="Equation.3">
                      <p:embed/>
                    </p:oleObj>
                  </mc:Choice>
                  <mc:Fallback>
                    <p:oleObj name="公式" r:id="rId10" imgW="180860" imgH="28586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" y="2840"/>
                            <a:ext cx="116" cy="1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838" name="Group 14"/>
            <p:cNvGrpSpPr>
              <a:grpSpLocks/>
            </p:cNvGrpSpPr>
            <p:nvPr/>
          </p:nvGrpSpPr>
          <p:grpSpPr bwMode="auto">
            <a:xfrm>
              <a:off x="2800" y="2139"/>
              <a:ext cx="560" cy="940"/>
              <a:chOff x="2808" y="2115"/>
              <a:chExt cx="560" cy="940"/>
            </a:xfrm>
          </p:grpSpPr>
          <p:sp>
            <p:nvSpPr>
              <p:cNvPr id="77839" name="Line 15"/>
              <p:cNvSpPr>
                <a:spLocks noChangeShapeType="1"/>
              </p:cNvSpPr>
              <p:nvPr/>
            </p:nvSpPr>
            <p:spPr bwMode="auto">
              <a:xfrm flipV="1">
                <a:off x="2808" y="2323"/>
                <a:ext cx="429" cy="732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7840" name="Object 16"/>
              <p:cNvGraphicFramePr>
                <a:graphicFrameLocks noChangeAspect="1"/>
              </p:cNvGraphicFramePr>
              <p:nvPr/>
            </p:nvGraphicFramePr>
            <p:xfrm>
              <a:off x="3198" y="2115"/>
              <a:ext cx="170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380" name="公式" r:id="rId12" imgW="285867" imgH="400042" progId="Equation.3">
                      <p:embed/>
                    </p:oleObj>
                  </mc:Choice>
                  <mc:Fallback>
                    <p:oleObj name="公式" r:id="rId12" imgW="285867" imgH="40004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8" y="2115"/>
                            <a:ext cx="170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325617" y="605582"/>
            <a:ext cx="825500" cy="592137"/>
            <a:chOff x="3667" y="1858"/>
            <a:chExt cx="520" cy="373"/>
          </a:xfrm>
        </p:grpSpPr>
        <p:sp>
          <p:nvSpPr>
            <p:cNvPr id="77842" name="Line 18"/>
            <p:cNvSpPr>
              <a:spLocks noChangeShapeType="1"/>
            </p:cNvSpPr>
            <p:nvPr/>
          </p:nvSpPr>
          <p:spPr bwMode="auto">
            <a:xfrm flipV="1">
              <a:off x="3667" y="1995"/>
              <a:ext cx="520" cy="2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43" name="Object 19"/>
            <p:cNvGraphicFramePr>
              <a:graphicFrameLocks noChangeAspect="1"/>
            </p:cNvGraphicFramePr>
            <p:nvPr/>
          </p:nvGraphicFramePr>
          <p:xfrm>
            <a:off x="3961" y="1858"/>
            <a:ext cx="124" cy="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381" name="公式" r:id="rId14" imgW="190578" imgH="257247" progId="Equation.3">
                    <p:embed/>
                  </p:oleObj>
                </mc:Choice>
                <mc:Fallback>
                  <p:oleObj name="公式" r:id="rId14" imgW="190578" imgH="25724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1" y="1858"/>
                          <a:ext cx="124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9764" name="Freeform 20"/>
          <p:cNvSpPr>
            <a:spLocks/>
          </p:cNvSpPr>
          <p:nvPr/>
        </p:nvSpPr>
        <p:spPr bwMode="auto">
          <a:xfrm>
            <a:off x="5004817" y="1131044"/>
            <a:ext cx="3505200" cy="1374775"/>
          </a:xfrm>
          <a:custGeom>
            <a:avLst/>
            <a:gdLst>
              <a:gd name="T0" fmla="*/ 0 w 2208"/>
              <a:gd name="T1" fmla="*/ 2147483646 h 866"/>
              <a:gd name="T2" fmla="*/ 2147483646 w 2208"/>
              <a:gd name="T3" fmla="*/ 2147483646 h 866"/>
              <a:gd name="T4" fmla="*/ 2147483646 w 2208"/>
              <a:gd name="T5" fmla="*/ 2147483646 h 866"/>
              <a:gd name="T6" fmla="*/ 2147483646 w 2208"/>
              <a:gd name="T7" fmla="*/ 2147483646 h 866"/>
              <a:gd name="T8" fmla="*/ 2147483646 w 2208"/>
              <a:gd name="T9" fmla="*/ 2147483646 h 8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08"/>
              <a:gd name="T16" fmla="*/ 0 h 866"/>
              <a:gd name="T17" fmla="*/ 2208 w 2208"/>
              <a:gd name="T18" fmla="*/ 866 h 8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08" h="866">
                <a:moveTo>
                  <a:pt x="0" y="866"/>
                </a:moveTo>
                <a:cubicBezTo>
                  <a:pt x="78" y="770"/>
                  <a:pt x="270" y="422"/>
                  <a:pt x="456" y="278"/>
                </a:cubicBezTo>
                <a:cubicBezTo>
                  <a:pt x="642" y="134"/>
                  <a:pt x="902" y="4"/>
                  <a:pt x="1116" y="2"/>
                </a:cubicBezTo>
                <a:cubicBezTo>
                  <a:pt x="1330" y="0"/>
                  <a:pt x="1558" y="124"/>
                  <a:pt x="1740" y="266"/>
                </a:cubicBezTo>
                <a:cubicBezTo>
                  <a:pt x="1922" y="408"/>
                  <a:pt x="2110" y="732"/>
                  <a:pt x="2208" y="854"/>
                </a:cubicBezTo>
              </a:path>
            </a:pathLst>
          </a:custGeom>
          <a:noFill/>
          <a:ln w="28575">
            <a:solidFill>
              <a:srgbClr val="66FF33"/>
            </a:solidFill>
            <a:prstDash val="dash"/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4957192" y="1372344"/>
            <a:ext cx="887413" cy="1555750"/>
            <a:chOff x="2784" y="2359"/>
            <a:chExt cx="559" cy="980"/>
          </a:xfrm>
        </p:grpSpPr>
        <p:sp>
          <p:nvSpPr>
            <p:cNvPr id="77846" name="Line 22"/>
            <p:cNvSpPr>
              <a:spLocks noChangeShapeType="1"/>
            </p:cNvSpPr>
            <p:nvPr/>
          </p:nvSpPr>
          <p:spPr bwMode="auto">
            <a:xfrm>
              <a:off x="3228" y="2359"/>
              <a:ext cx="0" cy="70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7" name="Line 23"/>
            <p:cNvSpPr>
              <a:spLocks noChangeShapeType="1"/>
            </p:cNvSpPr>
            <p:nvPr/>
          </p:nvSpPr>
          <p:spPr bwMode="auto">
            <a:xfrm flipH="1">
              <a:off x="2784" y="3055"/>
              <a:ext cx="444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48" name="Object 24"/>
            <p:cNvGraphicFramePr>
              <a:graphicFrameLocks noChangeAspect="1"/>
            </p:cNvGraphicFramePr>
            <p:nvPr/>
          </p:nvGraphicFramePr>
          <p:xfrm>
            <a:off x="3107" y="3113"/>
            <a:ext cx="23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382" name="公式" r:id="rId16" imgW="419218" imgH="400042" progId="Equation.3">
                    <p:embed/>
                  </p:oleObj>
                </mc:Choice>
                <mc:Fallback>
                  <p:oleObj name="公式" r:id="rId16" imgW="419218" imgH="40004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3113"/>
                          <a:ext cx="23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4499992" y="1156444"/>
            <a:ext cx="1128713" cy="1368425"/>
            <a:chOff x="2517" y="2205"/>
            <a:chExt cx="711" cy="862"/>
          </a:xfrm>
        </p:grpSpPr>
        <p:sp>
          <p:nvSpPr>
            <p:cNvPr id="77850" name="Line 26"/>
            <p:cNvSpPr>
              <a:spLocks noChangeShapeType="1"/>
            </p:cNvSpPr>
            <p:nvPr/>
          </p:nvSpPr>
          <p:spPr bwMode="auto">
            <a:xfrm flipH="1">
              <a:off x="2784" y="2347"/>
              <a:ext cx="444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51" name="Line 27"/>
            <p:cNvSpPr>
              <a:spLocks noChangeShapeType="1"/>
            </p:cNvSpPr>
            <p:nvPr/>
          </p:nvSpPr>
          <p:spPr bwMode="auto">
            <a:xfrm>
              <a:off x="2796" y="2359"/>
              <a:ext cx="0" cy="708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52" name="Object 28"/>
            <p:cNvGraphicFramePr>
              <a:graphicFrameLocks noChangeAspect="1"/>
            </p:cNvGraphicFramePr>
            <p:nvPr/>
          </p:nvGraphicFramePr>
          <p:xfrm>
            <a:off x="2517" y="2205"/>
            <a:ext cx="243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383" name="公式" r:id="rId18" imgW="438114" imgH="447550" progId="Equation.3">
                    <p:embed/>
                  </p:oleObj>
                </mc:Choice>
                <mc:Fallback>
                  <p:oleObj name="公式" r:id="rId18" imgW="438114" imgH="44755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2205"/>
                          <a:ext cx="243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9773" name="Oval 29"/>
          <p:cNvSpPr>
            <a:spLocks noChangeArrowheads="1"/>
          </p:cNvSpPr>
          <p:nvPr/>
        </p:nvSpPr>
        <p:spPr bwMode="auto">
          <a:xfrm>
            <a:off x="4885755" y="2393107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4" name="Oval 30"/>
          <p:cNvSpPr>
            <a:spLocks noChangeArrowheads="1"/>
          </p:cNvSpPr>
          <p:nvPr/>
        </p:nvSpPr>
        <p:spPr bwMode="auto">
          <a:xfrm>
            <a:off x="5023867" y="22200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5" name="Oval 31"/>
          <p:cNvSpPr>
            <a:spLocks noChangeArrowheads="1"/>
          </p:cNvSpPr>
          <p:nvPr/>
        </p:nvSpPr>
        <p:spPr bwMode="auto">
          <a:xfrm>
            <a:off x="5176267" y="19914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6" name="Oval 32"/>
          <p:cNvSpPr>
            <a:spLocks noChangeArrowheads="1"/>
          </p:cNvSpPr>
          <p:nvPr/>
        </p:nvSpPr>
        <p:spPr bwMode="auto">
          <a:xfrm>
            <a:off x="5347717" y="18009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7" name="Oval 33"/>
          <p:cNvSpPr>
            <a:spLocks noChangeArrowheads="1"/>
          </p:cNvSpPr>
          <p:nvPr/>
        </p:nvSpPr>
        <p:spPr bwMode="auto">
          <a:xfrm>
            <a:off x="5519167" y="159141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8" name="Oval 34"/>
          <p:cNvSpPr>
            <a:spLocks noChangeArrowheads="1"/>
          </p:cNvSpPr>
          <p:nvPr/>
        </p:nvSpPr>
        <p:spPr bwMode="auto">
          <a:xfrm>
            <a:off x="5709667" y="14199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9" name="Oval 35"/>
          <p:cNvSpPr>
            <a:spLocks noChangeArrowheads="1"/>
          </p:cNvSpPr>
          <p:nvPr/>
        </p:nvSpPr>
        <p:spPr bwMode="auto">
          <a:xfrm>
            <a:off x="5957317" y="128661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0" name="Oval 36"/>
          <p:cNvSpPr>
            <a:spLocks noChangeArrowheads="1"/>
          </p:cNvSpPr>
          <p:nvPr/>
        </p:nvSpPr>
        <p:spPr bwMode="auto">
          <a:xfrm>
            <a:off x="6224017" y="11532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1" name="Oval 37"/>
          <p:cNvSpPr>
            <a:spLocks noChangeArrowheads="1"/>
          </p:cNvSpPr>
          <p:nvPr/>
        </p:nvSpPr>
        <p:spPr bwMode="auto">
          <a:xfrm>
            <a:off x="6547867" y="10770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2" name="Oval 38"/>
          <p:cNvSpPr>
            <a:spLocks noChangeArrowheads="1"/>
          </p:cNvSpPr>
          <p:nvPr/>
        </p:nvSpPr>
        <p:spPr bwMode="auto">
          <a:xfrm>
            <a:off x="6852667" y="10770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3" name="Oval 39"/>
          <p:cNvSpPr>
            <a:spLocks noChangeArrowheads="1"/>
          </p:cNvSpPr>
          <p:nvPr/>
        </p:nvSpPr>
        <p:spPr bwMode="auto">
          <a:xfrm>
            <a:off x="7138417" y="11532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4" name="Oval 40"/>
          <p:cNvSpPr>
            <a:spLocks noChangeArrowheads="1"/>
          </p:cNvSpPr>
          <p:nvPr/>
        </p:nvSpPr>
        <p:spPr bwMode="auto">
          <a:xfrm>
            <a:off x="7386067" y="124851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5" name="Oval 41"/>
          <p:cNvSpPr>
            <a:spLocks noChangeArrowheads="1"/>
          </p:cNvSpPr>
          <p:nvPr/>
        </p:nvSpPr>
        <p:spPr bwMode="auto">
          <a:xfrm>
            <a:off x="7614667" y="14199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6" name="Oval 42"/>
          <p:cNvSpPr>
            <a:spLocks noChangeArrowheads="1"/>
          </p:cNvSpPr>
          <p:nvPr/>
        </p:nvSpPr>
        <p:spPr bwMode="auto">
          <a:xfrm>
            <a:off x="7824217" y="16104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7" name="Oval 43"/>
          <p:cNvSpPr>
            <a:spLocks noChangeArrowheads="1"/>
          </p:cNvSpPr>
          <p:nvPr/>
        </p:nvSpPr>
        <p:spPr bwMode="auto">
          <a:xfrm>
            <a:off x="7995667" y="182001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8" name="Oval 44"/>
          <p:cNvSpPr>
            <a:spLocks noChangeArrowheads="1"/>
          </p:cNvSpPr>
          <p:nvPr/>
        </p:nvSpPr>
        <p:spPr bwMode="auto">
          <a:xfrm>
            <a:off x="8148067" y="201051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9" name="Oval 45"/>
          <p:cNvSpPr>
            <a:spLocks noChangeArrowheads="1"/>
          </p:cNvSpPr>
          <p:nvPr/>
        </p:nvSpPr>
        <p:spPr bwMode="auto">
          <a:xfrm>
            <a:off x="8262367" y="22200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90" name="Oval 46"/>
          <p:cNvSpPr>
            <a:spLocks noChangeArrowheads="1"/>
          </p:cNvSpPr>
          <p:nvPr/>
        </p:nvSpPr>
        <p:spPr bwMode="auto">
          <a:xfrm>
            <a:off x="8395717" y="24486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6319267" y="1210419"/>
            <a:ext cx="265113" cy="895350"/>
            <a:chOff x="3663" y="2239"/>
            <a:chExt cx="167" cy="564"/>
          </a:xfrm>
        </p:grpSpPr>
        <p:sp>
          <p:nvSpPr>
            <p:cNvPr id="77872" name="Line 48"/>
            <p:cNvSpPr>
              <a:spLocks noChangeShapeType="1"/>
            </p:cNvSpPr>
            <p:nvPr/>
          </p:nvSpPr>
          <p:spPr bwMode="auto">
            <a:xfrm>
              <a:off x="3663" y="2239"/>
              <a:ext cx="0" cy="564"/>
            </a:xfrm>
            <a:prstGeom prst="line">
              <a:avLst/>
            </a:prstGeom>
            <a:noFill/>
            <a:ln w="38100">
              <a:solidFill>
                <a:srgbClr val="CCFFCC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73" name="Object 49"/>
            <p:cNvGraphicFramePr>
              <a:graphicFrameLocks noChangeAspect="1"/>
            </p:cNvGraphicFramePr>
            <p:nvPr/>
          </p:nvGraphicFramePr>
          <p:xfrm>
            <a:off x="3696" y="2523"/>
            <a:ext cx="134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384" name="公式" r:id="rId20" imgW="219192" imgH="323920" progId="Equation.3">
                    <p:embed/>
                  </p:oleObj>
                </mc:Choice>
                <mc:Fallback>
                  <p:oleObj name="公式" r:id="rId20" imgW="219192" imgH="323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523"/>
                          <a:ext cx="134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9794" name="Text Box 50"/>
          <p:cNvSpPr txBox="1">
            <a:spLocks noChangeArrowheads="1"/>
          </p:cNvSpPr>
          <p:nvPr/>
        </p:nvSpPr>
        <p:spPr bwMode="auto">
          <a:xfrm>
            <a:off x="672531" y="148094"/>
            <a:ext cx="3382962" cy="4572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任意时刻速度分量为</a:t>
            </a:r>
            <a:endParaRPr lang="zh-CN" altLang="en-US" b="0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59795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274879"/>
              </p:ext>
            </p:extLst>
          </p:nvPr>
        </p:nvGraphicFramePr>
        <p:xfrm>
          <a:off x="1228130" y="489374"/>
          <a:ext cx="2536082" cy="154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85" name="Equation" r:id="rId22" imgW="1460160" imgH="838080" progId="Equation.DSMT4">
                  <p:embed/>
                </p:oleObj>
              </mc:Choice>
              <mc:Fallback>
                <p:oleObj name="Equation" r:id="rId22" imgW="146016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130" y="489374"/>
                        <a:ext cx="2536082" cy="154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6" name="Text Box 52"/>
          <p:cNvSpPr txBox="1">
            <a:spLocks noChangeArrowheads="1"/>
          </p:cNvSpPr>
          <p:nvPr/>
        </p:nvSpPr>
        <p:spPr bwMode="auto">
          <a:xfrm>
            <a:off x="1147763" y="2088878"/>
            <a:ext cx="1152525" cy="822325"/>
          </a:xfrm>
          <a:prstGeom prst="rect">
            <a:avLst/>
          </a:prstGeom>
          <a:noFill/>
          <a:ln w="381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运动</a:t>
            </a:r>
          </a:p>
          <a:p>
            <a:pPr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方程</a:t>
            </a:r>
          </a:p>
        </p:txBody>
      </p:sp>
      <p:graphicFrame>
        <p:nvGraphicFramePr>
          <p:cNvPr id="159797" name="Objec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301650"/>
              </p:ext>
            </p:extLst>
          </p:nvPr>
        </p:nvGraphicFramePr>
        <p:xfrm>
          <a:off x="1893317" y="1931720"/>
          <a:ext cx="2736850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86" name="公式" r:id="rId24" imgW="1333508" imgH="609510" progId="Equation.3">
                  <p:embed/>
                </p:oleObj>
              </mc:Choice>
              <mc:Fallback>
                <p:oleObj name="公式" r:id="rId24" imgW="1333508" imgH="60951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317" y="1931720"/>
                        <a:ext cx="2736850" cy="130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8" name="AutoShape 54"/>
          <p:cNvSpPr>
            <a:spLocks noChangeArrowheads="1"/>
          </p:cNvSpPr>
          <p:nvPr/>
        </p:nvSpPr>
        <p:spPr bwMode="auto">
          <a:xfrm>
            <a:off x="754063" y="861740"/>
            <a:ext cx="446087" cy="2087563"/>
          </a:xfrm>
          <a:prstGeom prst="curvedRightArrow">
            <a:avLst>
              <a:gd name="adj1" fmla="val 118510"/>
              <a:gd name="adj2" fmla="val 212104"/>
              <a:gd name="adj3" fmla="val 33333"/>
            </a:avLst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99" name="Text Box 55"/>
          <p:cNvSpPr txBox="1">
            <a:spLocks noChangeArrowheads="1"/>
          </p:cNvSpPr>
          <p:nvPr/>
        </p:nvSpPr>
        <p:spPr bwMode="auto">
          <a:xfrm>
            <a:off x="250825" y="1187178"/>
            <a:ext cx="576263" cy="1187450"/>
          </a:xfrm>
          <a:prstGeom prst="rect">
            <a:avLst/>
          </a:prstGeom>
          <a:noFill/>
          <a:ln w="381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积分得</a:t>
            </a:r>
          </a:p>
        </p:txBody>
      </p:sp>
      <p:graphicFrame>
        <p:nvGraphicFramePr>
          <p:cNvPr id="159800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149021"/>
              </p:ext>
            </p:extLst>
          </p:nvPr>
        </p:nvGraphicFramePr>
        <p:xfrm>
          <a:off x="2296543" y="3130076"/>
          <a:ext cx="3842880" cy="1074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87" name="Equation" r:id="rId26" imgW="1612800" imgH="431640" progId="Equation.DSMT4">
                  <p:embed/>
                </p:oleObj>
              </mc:Choice>
              <mc:Fallback>
                <p:oleObj name="Equation" r:id="rId26" imgW="1612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6543" y="3130076"/>
                        <a:ext cx="3842880" cy="10745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801" name="AutoShape 57"/>
          <p:cNvSpPr>
            <a:spLocks noChangeArrowheads="1"/>
          </p:cNvSpPr>
          <p:nvPr/>
        </p:nvSpPr>
        <p:spPr bwMode="auto">
          <a:xfrm>
            <a:off x="1218233" y="3413497"/>
            <a:ext cx="1049337" cy="485775"/>
          </a:xfrm>
          <a:prstGeom prst="rightArrow">
            <a:avLst>
              <a:gd name="adj1" fmla="val 41176"/>
              <a:gd name="adj2" fmla="val 53923"/>
            </a:avLst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802" name="Text Box 58"/>
          <p:cNvSpPr txBox="1">
            <a:spLocks noChangeArrowheads="1"/>
          </p:cNvSpPr>
          <p:nvPr/>
        </p:nvSpPr>
        <p:spPr bwMode="auto">
          <a:xfrm>
            <a:off x="1043608" y="3107110"/>
            <a:ext cx="11525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消去</a:t>
            </a:r>
            <a:r>
              <a:rPr lang="en-US" altLang="zh-CN" i="1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t</a:t>
            </a:r>
            <a:endParaRPr lang="en-US" altLang="zh-CN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59803" name="Text Box 59"/>
          <p:cNvSpPr txBox="1">
            <a:spLocks noChangeArrowheads="1"/>
          </p:cNvSpPr>
          <p:nvPr/>
        </p:nvSpPr>
        <p:spPr bwMode="auto">
          <a:xfrm>
            <a:off x="6084878" y="3351679"/>
            <a:ext cx="19431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─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轨迹方程</a:t>
            </a:r>
          </a:p>
        </p:txBody>
      </p:sp>
      <p:sp>
        <p:nvSpPr>
          <p:cNvPr id="159804" name="Text Box 60"/>
          <p:cNvSpPr txBox="1">
            <a:spLocks noChangeArrowheads="1"/>
          </p:cNvSpPr>
          <p:nvPr/>
        </p:nvSpPr>
        <p:spPr bwMode="auto">
          <a:xfrm>
            <a:off x="468313" y="4321547"/>
            <a:ext cx="1758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射高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:</a:t>
            </a:r>
          </a:p>
        </p:txBody>
      </p:sp>
      <p:graphicFrame>
        <p:nvGraphicFramePr>
          <p:cNvPr id="159805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134358"/>
              </p:ext>
            </p:extLst>
          </p:nvPr>
        </p:nvGraphicFramePr>
        <p:xfrm>
          <a:off x="1379538" y="4077072"/>
          <a:ext cx="4833937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88" name="Equation" r:id="rId28" imgW="2428928" imgH="409489" progId="Equation.DSMT4">
                  <p:embed/>
                </p:oleObj>
              </mc:Choice>
              <mc:Fallback>
                <p:oleObj name="Equation" r:id="rId28" imgW="2428928" imgH="40948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4077072"/>
                        <a:ext cx="4833937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806" name="Text Box 62"/>
          <p:cNvSpPr txBox="1">
            <a:spLocks noChangeArrowheads="1"/>
          </p:cNvSpPr>
          <p:nvPr/>
        </p:nvSpPr>
        <p:spPr bwMode="auto">
          <a:xfrm>
            <a:off x="179512" y="5828770"/>
            <a:ext cx="1943100" cy="52084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00FFFF"/>
              </a:buClr>
              <a:buFont typeface="Wingdings" pitchFamily="2" charset="2"/>
              <a:buChar char="Ø"/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 </a:t>
            </a:r>
            <a:r>
              <a:rPr lang="zh-CN" altLang="en-US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讨论：</a:t>
            </a:r>
          </a:p>
        </p:txBody>
      </p:sp>
      <p:sp>
        <p:nvSpPr>
          <p:cNvPr id="159807" name="Text Box 63"/>
          <p:cNvSpPr txBox="1">
            <a:spLocks noChangeArrowheads="1"/>
          </p:cNvSpPr>
          <p:nvPr/>
        </p:nvSpPr>
        <p:spPr bwMode="auto">
          <a:xfrm>
            <a:off x="1304641" y="5805264"/>
            <a:ext cx="7705725" cy="5724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30000"/>
              </a:lnSpc>
              <a:spcBef>
                <a:spcPct val="50000"/>
              </a:spcBef>
              <a:buClr>
                <a:srgbClr val="00FFFF"/>
              </a:buClr>
              <a:buFont typeface="Wingdings" panose="05000000000000000000" pitchFamily="2" charset="2"/>
              <a:buNone/>
              <a:defRPr/>
            </a:pPr>
            <a:r>
              <a:rPr lang="en-US" altLang="zh-CN" b="0" i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lang="en-US" altLang="zh-CN" baseline="-2500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0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一定时，</a:t>
            </a:r>
            <a:r>
              <a:rPr lang="zh-CN" altLang="en-US" i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  <a:sym typeface="Symbol" panose="05050102010706020507" pitchFamily="18" charset="2"/>
              </a:rPr>
              <a:t>  </a:t>
            </a:r>
            <a:r>
              <a:rPr lang="en-US" altLang="zh-CN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= 45</a:t>
            </a:r>
            <a:r>
              <a:rPr lang="en-US" altLang="zh-CN" baseline="4000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o</a:t>
            </a:r>
            <a:r>
              <a:rPr lang="en-US" altLang="zh-CN" baseline="3000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和</a:t>
            </a:r>
            <a:r>
              <a:rPr lang="zh-CN" altLang="en-US" i="1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  <a:sym typeface="Symbol" panose="05050102010706020507" pitchFamily="18" charset="2"/>
              </a:rPr>
              <a:t> </a:t>
            </a:r>
            <a:r>
              <a:rPr lang="en-US" altLang="zh-CN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= 90</a:t>
            </a:r>
            <a:r>
              <a:rPr lang="en-US" altLang="zh-CN" baseline="4000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o</a:t>
            </a:r>
            <a:r>
              <a:rPr lang="en-US" altLang="zh-CN" baseline="30000" dirty="0" smtClean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时，谁的射程和射高最大？ </a:t>
            </a:r>
          </a:p>
        </p:txBody>
      </p:sp>
      <p:sp>
        <p:nvSpPr>
          <p:cNvPr id="159808" name="Text Box 64"/>
          <p:cNvSpPr txBox="1">
            <a:spLocks noChangeArrowheads="1"/>
          </p:cNvSpPr>
          <p:nvPr/>
        </p:nvSpPr>
        <p:spPr bwMode="auto">
          <a:xfrm>
            <a:off x="468313" y="5183559"/>
            <a:ext cx="248443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射程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en-US" altLang="zh-CN" i="1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y</a:t>
            </a:r>
            <a:r>
              <a:rPr lang="en-US" altLang="zh-CN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 =0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):</a:t>
            </a:r>
          </a:p>
        </p:txBody>
      </p:sp>
      <p:graphicFrame>
        <p:nvGraphicFramePr>
          <p:cNvPr id="159809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048338"/>
              </p:ext>
            </p:extLst>
          </p:nvPr>
        </p:nvGraphicFramePr>
        <p:xfrm>
          <a:off x="4942905" y="4986709"/>
          <a:ext cx="1841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89" name="公式" r:id="rId30" imgW="1790788" imgH="800083" progId="Equation.3">
                  <p:embed/>
                </p:oleObj>
              </mc:Choice>
              <mc:Fallback>
                <p:oleObj name="公式" r:id="rId30" imgW="1790788" imgH="80008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2905" y="4986709"/>
                        <a:ext cx="1841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094808"/>
              </p:ext>
            </p:extLst>
          </p:nvPr>
        </p:nvGraphicFramePr>
        <p:xfrm>
          <a:off x="2166889" y="5205686"/>
          <a:ext cx="2852216" cy="50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90" name="Equation" r:id="rId32" imgW="1587240" imgH="279360" progId="Equation.DSMT4">
                  <p:embed/>
                </p:oleObj>
              </mc:Choice>
              <mc:Fallback>
                <p:oleObj name="Equation" r:id="rId32" imgW="15872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2166889" y="5205686"/>
                        <a:ext cx="2852216" cy="50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6275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3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3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3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4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4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4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25"/>
                            </p:stCondLst>
                            <p:childTnLst>
                              <p:par>
                                <p:cTn id="5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5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5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6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6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6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7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7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7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5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5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5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9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5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5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5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9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5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59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59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59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59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59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59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5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64" grpId="0" animBg="1"/>
      <p:bldP spid="159773" grpId="0" animBg="1"/>
      <p:bldP spid="159774" grpId="0" animBg="1"/>
      <p:bldP spid="159775" grpId="0" animBg="1"/>
      <p:bldP spid="159776" grpId="0" animBg="1"/>
      <p:bldP spid="159777" grpId="0" animBg="1"/>
      <p:bldP spid="159778" grpId="0" animBg="1"/>
      <p:bldP spid="159779" grpId="0" animBg="1"/>
      <p:bldP spid="159780" grpId="0" animBg="1"/>
      <p:bldP spid="159781" grpId="0" animBg="1"/>
      <p:bldP spid="159782" grpId="0" animBg="1"/>
      <p:bldP spid="159783" grpId="0" animBg="1"/>
      <p:bldP spid="159784" grpId="0" animBg="1"/>
      <p:bldP spid="159785" grpId="0" animBg="1"/>
      <p:bldP spid="159786" grpId="0" animBg="1"/>
      <p:bldP spid="159787" grpId="0" animBg="1"/>
      <p:bldP spid="159788" grpId="0" animBg="1"/>
      <p:bldP spid="159789" grpId="0" animBg="1"/>
      <p:bldP spid="159790" grpId="0" animBg="1"/>
      <p:bldP spid="159796" grpId="0" autoUpdateAnimBg="0"/>
      <p:bldP spid="159798" grpId="0" animBg="1"/>
      <p:bldP spid="159799" grpId="0" autoUpdateAnimBg="0"/>
      <p:bldP spid="159801" grpId="0" animBg="1"/>
      <p:bldP spid="159802" grpId="0" autoUpdateAnimBg="0"/>
      <p:bldP spid="159803" grpId="0" autoUpdateAnimBg="0"/>
      <p:bldP spid="159804" grpId="0" autoUpdateAnimBg="0"/>
      <p:bldP spid="159806" grpId="0" autoUpdateAnimBg="0"/>
      <p:bldP spid="159807" grpId="0" autoUpdateAnimBg="0"/>
      <p:bldP spid="15980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633413" y="836613"/>
            <a:ext cx="8331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阻力与速度</a:t>
            </a:r>
            <a:r>
              <a:rPr kumimoji="0" lang="en-US" altLang="zh-CN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低速</a:t>
            </a:r>
            <a:r>
              <a:rPr kumimoji="0" lang="en-US" altLang="zh-CN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成正比的抛体运动也可以分解为两个直线运动。</a:t>
            </a:r>
          </a:p>
        </p:txBody>
      </p:sp>
      <p:sp>
        <p:nvSpPr>
          <p:cNvPr id="160771" name="Text Box 3"/>
          <p:cNvSpPr txBox="1">
            <a:spLocks noChangeArrowheads="1"/>
          </p:cNvSpPr>
          <p:nvPr/>
        </p:nvSpPr>
        <p:spPr bwMode="auto">
          <a:xfrm>
            <a:off x="827980" y="1700213"/>
            <a:ext cx="8064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小球从距地面高</a:t>
            </a:r>
            <a:r>
              <a:rPr kumimoji="0" lang="en-US" altLang="zh-CN" i="1" dirty="0">
                <a:solidFill>
                  <a:srgbClr val="FFCC66"/>
                </a:solidFill>
                <a:ea typeface="仿宋_GB2312" pitchFamily="49" charset="-122"/>
              </a:rPr>
              <a:t>h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处以速度</a:t>
            </a:r>
            <a:r>
              <a:rPr kumimoji="0" lang="en-US" altLang="zh-CN" i="1" dirty="0">
                <a:solidFill>
                  <a:srgbClr val="FFCC66"/>
                </a:solidFill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kumimoji="0" lang="en-US" altLang="zh-CN" baseline="-25000" dirty="0">
                <a:solidFill>
                  <a:srgbClr val="FFCC66"/>
                </a:solidFill>
                <a:ea typeface="仿宋_GB2312" pitchFamily="49" charset="-122"/>
              </a:rPr>
              <a:t>0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沿水平方向抛出，因阻力原因，小球除具重力加速度外，还具有一</a:t>
            </a:r>
            <a:r>
              <a:rPr kumimoji="0" lang="zh-CN" altLang="en-US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与速度方向相反的加速度</a:t>
            </a:r>
            <a:r>
              <a:rPr kumimoji="0" lang="en-US" altLang="zh-CN" i="1" dirty="0">
                <a:solidFill>
                  <a:srgbClr val="FFCC66"/>
                </a:solidFill>
                <a:ea typeface="仿宋_GB2312" pitchFamily="49" charset="-122"/>
              </a:rPr>
              <a:t>a </a:t>
            </a:r>
            <a:r>
              <a:rPr kumimoji="0" lang="en-US" altLang="zh-CN" dirty="0">
                <a:solidFill>
                  <a:srgbClr val="FFCC66"/>
                </a:solidFill>
                <a:ea typeface="仿宋_GB2312" pitchFamily="49" charset="-122"/>
              </a:rPr>
              <a:t>=</a:t>
            </a:r>
            <a:r>
              <a:rPr kumimoji="0" lang="en-US" altLang="zh-CN" dirty="0">
                <a:solidFill>
                  <a:srgbClr val="FFCC66"/>
                </a:solidFill>
                <a:latin typeface="宋体" panose="02010600030101010101" pitchFamily="2" charset="-122"/>
              </a:rPr>
              <a:t>-</a:t>
            </a:r>
            <a:r>
              <a:rPr kumimoji="0" lang="en-US" altLang="zh-CN" i="1" dirty="0" err="1">
                <a:solidFill>
                  <a:srgbClr val="FFCC66"/>
                </a:solidFill>
                <a:ea typeface="仿宋_GB2312" pitchFamily="49" charset="-122"/>
              </a:rPr>
              <a:t>k</a:t>
            </a:r>
            <a:r>
              <a:rPr kumimoji="0" lang="en-US" altLang="zh-CN" i="1" dirty="0" err="1">
                <a:solidFill>
                  <a:srgbClr val="FFCC66"/>
                </a:solidFill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，</a:t>
            </a:r>
            <a:r>
              <a:rPr kumimoji="0" lang="en-US" altLang="zh-CN" i="1" dirty="0">
                <a:solidFill>
                  <a:srgbClr val="FFCC66"/>
                </a:solidFill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为小球的速度，</a:t>
            </a:r>
            <a:r>
              <a:rPr kumimoji="0" lang="en-US" altLang="zh-CN" i="1" dirty="0">
                <a:solidFill>
                  <a:srgbClr val="FFCC66"/>
                </a:solidFill>
                <a:ea typeface="仿宋_GB2312" pitchFamily="49" charset="-122"/>
              </a:rPr>
              <a:t>k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为常量，</a:t>
            </a: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611188" y="3430588"/>
            <a:ext cx="43926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以小球为研究对象。初始条件为</a:t>
            </a:r>
            <a:r>
              <a:rPr kumimoji="0" lang="en-US" altLang="zh-CN" i="1">
                <a:solidFill>
                  <a:srgbClr val="FFCC66"/>
                </a:solidFill>
                <a:ea typeface="仿宋_GB2312" pitchFamily="49" charset="-122"/>
              </a:rPr>
              <a:t>t </a:t>
            </a:r>
            <a:r>
              <a:rPr kumimoji="0" lang="en-US" altLang="zh-CN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=0</a:t>
            </a:r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时</a:t>
            </a:r>
            <a:r>
              <a:rPr kumimoji="0" lang="en-US" altLang="zh-CN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en-US" altLang="zh-CN" i="1">
                <a:solidFill>
                  <a:srgbClr val="FFCC66"/>
                </a:solidFill>
                <a:ea typeface="仿宋_GB2312" pitchFamily="49" charset="-122"/>
              </a:rPr>
              <a:t>x </a:t>
            </a:r>
            <a:r>
              <a:rPr kumimoji="0" lang="en-US" altLang="zh-CN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=0,</a:t>
            </a:r>
            <a:r>
              <a:rPr kumimoji="0" lang="en-US" altLang="zh-CN" i="1">
                <a:solidFill>
                  <a:srgbClr val="FFCC66"/>
                </a:solidFill>
                <a:ea typeface="仿宋_GB2312" pitchFamily="49" charset="-122"/>
              </a:rPr>
              <a:t>υ</a:t>
            </a:r>
            <a:r>
              <a:rPr kumimoji="0" lang="en-US" altLang="zh-CN" baseline="-25000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0</a:t>
            </a:r>
            <a:r>
              <a:rPr kumimoji="0" lang="en-US" altLang="zh-CN" i="1" baseline="-25000">
                <a:solidFill>
                  <a:srgbClr val="FFCC66"/>
                </a:solidFill>
                <a:ea typeface="仿宋_GB2312" pitchFamily="49" charset="-122"/>
              </a:rPr>
              <a:t>x</a:t>
            </a:r>
            <a:r>
              <a:rPr kumimoji="0" lang="en-US" altLang="zh-CN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=</a:t>
            </a:r>
            <a:r>
              <a:rPr kumimoji="0" lang="en-US" altLang="zh-CN" i="1">
                <a:solidFill>
                  <a:srgbClr val="FFCC66"/>
                </a:solidFill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kumimoji="0" lang="en-US" altLang="zh-CN" baseline="-25000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0</a:t>
            </a:r>
            <a:r>
              <a:rPr kumimoji="0" lang="en-US" altLang="zh-CN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kumimoji="0" lang="en-US" altLang="zh-CN" i="1">
                <a:solidFill>
                  <a:srgbClr val="FFCC66"/>
                </a:solidFill>
                <a:ea typeface="仿宋_GB2312" pitchFamily="49" charset="-122"/>
              </a:rPr>
              <a:t>υ</a:t>
            </a:r>
            <a:r>
              <a:rPr kumimoji="0" lang="en-US" altLang="zh-CN" baseline="-25000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0</a:t>
            </a:r>
            <a:r>
              <a:rPr kumimoji="0" lang="en-US" altLang="zh-CN" i="1" baseline="-25000">
                <a:solidFill>
                  <a:srgbClr val="FFCC66"/>
                </a:solidFill>
                <a:ea typeface="仿宋_GB2312" pitchFamily="49" charset="-122"/>
              </a:rPr>
              <a:t>y </a:t>
            </a:r>
            <a:r>
              <a:rPr kumimoji="0" lang="en-US" altLang="zh-CN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=0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611188" y="4495800"/>
            <a:ext cx="3024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根据加速度公式有</a:t>
            </a:r>
          </a:p>
        </p:txBody>
      </p:sp>
      <p:graphicFrame>
        <p:nvGraphicFramePr>
          <p:cNvPr id="160774" name="Object 6"/>
          <p:cNvGraphicFramePr>
            <a:graphicFrameLocks noChangeAspect="1"/>
          </p:cNvGraphicFramePr>
          <p:nvPr/>
        </p:nvGraphicFramePr>
        <p:xfrm>
          <a:off x="3298825" y="5949950"/>
          <a:ext cx="264160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00" name="公式" r:id="rId3" imgW="2590892" imgH="714244" progId="Equation.3">
                  <p:embed/>
                </p:oleObj>
              </mc:Choice>
              <mc:Fallback>
                <p:oleObj name="公式" r:id="rId3" imgW="2590892" imgH="71424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5949950"/>
                        <a:ext cx="2641600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5" name="Rectangle 7"/>
          <p:cNvSpPr>
            <a:spLocks noChangeArrowheads="1"/>
          </p:cNvSpPr>
          <p:nvPr/>
        </p:nvSpPr>
        <p:spPr bwMode="auto">
          <a:xfrm>
            <a:off x="222250" y="3521075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解</a:t>
            </a:r>
          </a:p>
        </p:txBody>
      </p:sp>
      <p:sp>
        <p:nvSpPr>
          <p:cNvPr id="160776" name="Rectangle 8"/>
          <p:cNvSpPr>
            <a:spLocks noChangeArrowheads="1"/>
          </p:cNvSpPr>
          <p:nvPr/>
        </p:nvSpPr>
        <p:spPr bwMode="auto">
          <a:xfrm>
            <a:off x="222250" y="1700213"/>
            <a:ext cx="677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例</a:t>
            </a:r>
            <a:r>
              <a:rPr kumimoji="0" lang="en-US" altLang="zh-CN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5</a:t>
            </a:r>
            <a:endParaRPr kumimoji="0" lang="zh-CN" altLang="en-US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60777" name="Rectangle 9"/>
          <p:cNvSpPr>
            <a:spLocks noChangeArrowheads="1"/>
          </p:cNvSpPr>
          <p:nvPr/>
        </p:nvSpPr>
        <p:spPr bwMode="auto">
          <a:xfrm>
            <a:off x="236538" y="2957513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求</a:t>
            </a:r>
          </a:p>
        </p:txBody>
      </p:sp>
      <p:sp>
        <p:nvSpPr>
          <p:cNvPr id="160778" name="Rectangle 10"/>
          <p:cNvSpPr>
            <a:spLocks noChangeArrowheads="1"/>
          </p:cNvSpPr>
          <p:nvPr/>
        </p:nvSpPr>
        <p:spPr bwMode="auto">
          <a:xfrm>
            <a:off x="611188" y="2971800"/>
            <a:ext cx="309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小球的运动方程。</a:t>
            </a:r>
          </a:p>
        </p:txBody>
      </p:sp>
      <p:graphicFrame>
        <p:nvGraphicFramePr>
          <p:cNvPr id="160779" name="Object 11"/>
          <p:cNvGraphicFramePr>
            <a:graphicFrameLocks noChangeAspect="1"/>
          </p:cNvGraphicFramePr>
          <p:nvPr/>
        </p:nvGraphicFramePr>
        <p:xfrm>
          <a:off x="7272338" y="2714625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01" name="公式" r:id="rId5" imgW="295315" imgH="400042" progId="Equation.3">
                  <p:embed/>
                </p:oleObj>
              </mc:Choice>
              <mc:Fallback>
                <p:oleObj name="公式" r:id="rId5" imgW="295315" imgH="40004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2338" y="2714625"/>
                        <a:ext cx="34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445341"/>
              </p:ext>
            </p:extLst>
          </p:nvPr>
        </p:nvGraphicFramePr>
        <p:xfrm>
          <a:off x="1187450" y="5949950"/>
          <a:ext cx="1918974" cy="72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02" name="Equation" r:id="rId7" imgW="1091880" imgH="393480" progId="Equation.DSMT4">
                  <p:embed/>
                </p:oleObj>
              </mc:Choice>
              <mc:Fallback>
                <p:oleObj name="Equation" r:id="rId7" imgW="1091880" imgH="3934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949950"/>
                        <a:ext cx="1918974" cy="72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346700" y="3135313"/>
            <a:ext cx="3529013" cy="3338512"/>
            <a:chOff x="3242" y="2034"/>
            <a:chExt cx="2223" cy="2103"/>
          </a:xfrm>
        </p:grpSpPr>
        <p:sp>
          <p:nvSpPr>
            <p:cNvPr id="160782" name="Oval 14"/>
            <p:cNvSpPr>
              <a:spLocks noChangeArrowheads="1"/>
            </p:cNvSpPr>
            <p:nvPr/>
          </p:nvSpPr>
          <p:spPr bwMode="auto">
            <a:xfrm>
              <a:off x="4183" y="2034"/>
              <a:ext cx="129" cy="136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175" algn="ctr">
              <a:solidFill>
                <a:srgbClr val="33CCCC"/>
              </a:solidFill>
              <a:round/>
              <a:headEnd/>
              <a:tailEnd type="none" w="med" len="lg"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endParaRPr kumimoji="0" lang="zh-CN" altLang="en-US" sz="1800" b="0">
                <a:latin typeface="Arial" pitchFamily="34" charset="0"/>
              </a:endParaRPr>
            </a:p>
          </p:txBody>
        </p:sp>
        <p:sp>
          <p:nvSpPr>
            <p:cNvPr id="79887" name="Line 15"/>
            <p:cNvSpPr>
              <a:spLocks noChangeShapeType="1"/>
            </p:cNvSpPr>
            <p:nvPr/>
          </p:nvSpPr>
          <p:spPr bwMode="auto">
            <a:xfrm>
              <a:off x="4312" y="2079"/>
              <a:ext cx="38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9888" name="Rectangle 16" descr="横向砖形"/>
            <p:cNvSpPr>
              <a:spLocks noChangeArrowheads="1"/>
            </p:cNvSpPr>
            <p:nvPr/>
          </p:nvSpPr>
          <p:spPr bwMode="auto">
            <a:xfrm>
              <a:off x="3242" y="2205"/>
              <a:ext cx="1112" cy="1633"/>
            </a:xfrm>
            <a:prstGeom prst="rect">
              <a:avLst/>
            </a:prstGeom>
            <a:pattFill prst="horzBrick">
              <a:fgClr>
                <a:srgbClr val="6666FF"/>
              </a:fgClr>
              <a:bgClr>
                <a:schemeClr val="bg1"/>
              </a:bgClr>
            </a:pattFill>
            <a:ln w="28575" algn="ctr">
              <a:solidFill>
                <a:schemeClr val="bg1"/>
              </a:solidFill>
              <a:miter lim="800000"/>
              <a:headEnd/>
              <a:tailEnd type="none" w="med" len="lg"/>
            </a:ln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grpSp>
          <p:nvGrpSpPr>
            <p:cNvPr id="79889" name="Group 17"/>
            <p:cNvGrpSpPr>
              <a:grpSpLocks/>
            </p:cNvGrpSpPr>
            <p:nvPr/>
          </p:nvGrpSpPr>
          <p:grpSpPr bwMode="auto">
            <a:xfrm>
              <a:off x="3414" y="2296"/>
              <a:ext cx="170" cy="273"/>
              <a:chOff x="3334" y="2205"/>
              <a:chExt cx="272" cy="409"/>
            </a:xfrm>
          </p:grpSpPr>
          <p:sp>
            <p:nvSpPr>
              <p:cNvPr id="79890" name="Rectangle 18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headEnd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891" name="Line 19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892" name="Line 20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893" name="Group 21"/>
            <p:cNvGrpSpPr>
              <a:grpSpLocks/>
            </p:cNvGrpSpPr>
            <p:nvPr/>
          </p:nvGrpSpPr>
          <p:grpSpPr bwMode="auto">
            <a:xfrm>
              <a:off x="3798" y="2296"/>
              <a:ext cx="171" cy="273"/>
              <a:chOff x="3334" y="2205"/>
              <a:chExt cx="272" cy="409"/>
            </a:xfrm>
          </p:grpSpPr>
          <p:sp>
            <p:nvSpPr>
              <p:cNvPr id="79894" name="Rectangle 22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headEnd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895" name="Line 23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896" name="Line 24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897" name="Group 25"/>
            <p:cNvGrpSpPr>
              <a:grpSpLocks/>
            </p:cNvGrpSpPr>
            <p:nvPr/>
          </p:nvGrpSpPr>
          <p:grpSpPr bwMode="auto">
            <a:xfrm>
              <a:off x="3414" y="2704"/>
              <a:ext cx="170" cy="273"/>
              <a:chOff x="3334" y="2205"/>
              <a:chExt cx="272" cy="409"/>
            </a:xfrm>
          </p:grpSpPr>
          <p:sp>
            <p:nvSpPr>
              <p:cNvPr id="79898" name="Rectangle 26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headEnd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899" name="Line 27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00" name="Line 28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901" name="Group 29"/>
            <p:cNvGrpSpPr>
              <a:grpSpLocks/>
            </p:cNvGrpSpPr>
            <p:nvPr/>
          </p:nvGrpSpPr>
          <p:grpSpPr bwMode="auto">
            <a:xfrm>
              <a:off x="3798" y="2704"/>
              <a:ext cx="171" cy="273"/>
              <a:chOff x="3334" y="2205"/>
              <a:chExt cx="272" cy="409"/>
            </a:xfrm>
          </p:grpSpPr>
          <p:sp>
            <p:nvSpPr>
              <p:cNvPr id="79902" name="Rectangle 30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headEnd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903" name="Line 31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04" name="Line 32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905" name="Group 33"/>
            <p:cNvGrpSpPr>
              <a:grpSpLocks/>
            </p:cNvGrpSpPr>
            <p:nvPr/>
          </p:nvGrpSpPr>
          <p:grpSpPr bwMode="auto">
            <a:xfrm>
              <a:off x="3414" y="3067"/>
              <a:ext cx="170" cy="273"/>
              <a:chOff x="3334" y="2205"/>
              <a:chExt cx="272" cy="409"/>
            </a:xfrm>
          </p:grpSpPr>
          <p:sp>
            <p:nvSpPr>
              <p:cNvPr id="79906" name="Rectangle 34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headEnd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907" name="Line 35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08" name="Line 36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909" name="Group 37"/>
            <p:cNvGrpSpPr>
              <a:grpSpLocks/>
            </p:cNvGrpSpPr>
            <p:nvPr/>
          </p:nvGrpSpPr>
          <p:grpSpPr bwMode="auto">
            <a:xfrm>
              <a:off x="3798" y="3067"/>
              <a:ext cx="171" cy="273"/>
              <a:chOff x="3334" y="2205"/>
              <a:chExt cx="272" cy="409"/>
            </a:xfrm>
          </p:grpSpPr>
          <p:sp>
            <p:nvSpPr>
              <p:cNvPr id="79910" name="Rectangle 38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headEnd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911" name="Line 39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12" name="Line 40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913" name="Group 41"/>
            <p:cNvGrpSpPr>
              <a:grpSpLocks/>
            </p:cNvGrpSpPr>
            <p:nvPr/>
          </p:nvGrpSpPr>
          <p:grpSpPr bwMode="auto">
            <a:xfrm>
              <a:off x="3423" y="3475"/>
              <a:ext cx="170" cy="273"/>
              <a:chOff x="3334" y="2205"/>
              <a:chExt cx="272" cy="409"/>
            </a:xfrm>
          </p:grpSpPr>
          <p:sp>
            <p:nvSpPr>
              <p:cNvPr id="79914" name="Rectangle 42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headEnd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915" name="Line 43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16" name="Line 44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917" name="Group 45"/>
            <p:cNvGrpSpPr>
              <a:grpSpLocks/>
            </p:cNvGrpSpPr>
            <p:nvPr/>
          </p:nvGrpSpPr>
          <p:grpSpPr bwMode="auto">
            <a:xfrm>
              <a:off x="3807" y="3475"/>
              <a:ext cx="171" cy="273"/>
              <a:chOff x="3334" y="2205"/>
              <a:chExt cx="272" cy="409"/>
            </a:xfrm>
          </p:grpSpPr>
          <p:sp>
            <p:nvSpPr>
              <p:cNvPr id="79918" name="Rectangle 46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headEnd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919" name="Line 47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20" name="Line 48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9921" name="Line 49"/>
            <p:cNvSpPr>
              <a:spLocks noChangeShapeType="1"/>
            </p:cNvSpPr>
            <p:nvPr/>
          </p:nvSpPr>
          <p:spPr bwMode="auto">
            <a:xfrm>
              <a:off x="4354" y="2205"/>
              <a:ext cx="111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9922" name="Object 50"/>
            <p:cNvGraphicFramePr>
              <a:graphicFrameLocks noChangeAspect="1"/>
            </p:cNvGraphicFramePr>
            <p:nvPr/>
          </p:nvGraphicFramePr>
          <p:xfrm>
            <a:off x="4354" y="2235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03" name="公式" r:id="rId9" imgW="180860" imgH="190573" progId="Equation.3">
                    <p:embed/>
                  </p:oleObj>
                </mc:Choice>
                <mc:Fallback>
                  <p:oleObj name="公式" r:id="rId9" imgW="180860" imgH="190573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2235"/>
                          <a:ext cx="13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 algn="ctr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23" name="Object 51"/>
            <p:cNvGraphicFramePr>
              <a:graphicFrameLocks noChangeAspect="1"/>
            </p:cNvGraphicFramePr>
            <p:nvPr/>
          </p:nvGraphicFramePr>
          <p:xfrm>
            <a:off x="4407" y="3937"/>
            <a:ext cx="151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04" name="公式" r:id="rId11" imgW="209474" imgH="266694" progId="Equation.3">
                    <p:embed/>
                  </p:oleObj>
                </mc:Choice>
                <mc:Fallback>
                  <p:oleObj name="公式" r:id="rId11" imgW="209474" imgH="266694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7" y="3937"/>
                          <a:ext cx="151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 algn="ctr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924" name="Line 52"/>
            <p:cNvSpPr>
              <a:spLocks noChangeShapeType="1"/>
            </p:cNvSpPr>
            <p:nvPr/>
          </p:nvSpPr>
          <p:spPr bwMode="auto">
            <a:xfrm>
              <a:off x="4396" y="3838"/>
              <a:ext cx="68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9925" name="Line 53"/>
            <p:cNvSpPr>
              <a:spLocks noChangeShapeType="1"/>
            </p:cNvSpPr>
            <p:nvPr/>
          </p:nvSpPr>
          <p:spPr bwMode="auto">
            <a:xfrm>
              <a:off x="4695" y="2205"/>
              <a:ext cx="0" cy="163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9926" name="Object 54"/>
            <p:cNvGraphicFramePr>
              <a:graphicFrameLocks noChangeAspect="1"/>
            </p:cNvGraphicFramePr>
            <p:nvPr/>
          </p:nvGraphicFramePr>
          <p:xfrm>
            <a:off x="4695" y="2944"/>
            <a:ext cx="13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505" name="公式" r:id="rId13" imgW="180860" imgH="295307" progId="Equation.3">
                    <p:embed/>
                  </p:oleObj>
                </mc:Choice>
                <mc:Fallback>
                  <p:oleObj name="公式" r:id="rId13" imgW="180860" imgH="295307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5" y="2944"/>
                          <a:ext cx="13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 algn="ctr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927" name="Line 55"/>
            <p:cNvSpPr>
              <a:spLocks noChangeShapeType="1"/>
            </p:cNvSpPr>
            <p:nvPr/>
          </p:nvSpPr>
          <p:spPr bwMode="auto">
            <a:xfrm>
              <a:off x="4354" y="2205"/>
              <a:ext cx="24" cy="190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0824" name="Text Box 56"/>
          <p:cNvSpPr txBox="1">
            <a:spLocks noChangeArrowheads="1"/>
          </p:cNvSpPr>
          <p:nvPr/>
        </p:nvSpPr>
        <p:spPr bwMode="auto">
          <a:xfrm>
            <a:off x="179388" y="333375"/>
            <a:ext cx="8569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66FFFF"/>
                </a:solidFill>
              </a:rPr>
              <a:t>2. </a:t>
            </a:r>
            <a:r>
              <a:rPr lang="zh-CN" altLang="zh-CN" dirty="0">
                <a:solidFill>
                  <a:srgbClr val="66FFFF"/>
                </a:solidFill>
              </a:rPr>
              <a:t>阻力与速度(</a:t>
            </a:r>
            <a:r>
              <a:rPr lang="zh-CN" altLang="zh-CN" dirty="0">
                <a:solidFill>
                  <a:srgbClr val="FFFF00"/>
                </a:solidFill>
              </a:rPr>
              <a:t>低速</a:t>
            </a:r>
            <a:r>
              <a:rPr lang="zh-CN" altLang="zh-CN" dirty="0">
                <a:solidFill>
                  <a:srgbClr val="66FFFF"/>
                </a:solidFill>
              </a:rPr>
              <a:t>)成正比的抛体运动</a:t>
            </a:r>
            <a:endParaRPr lang="zh-CN" altLang="en-US" dirty="0">
              <a:solidFill>
                <a:srgbClr val="66FFFF"/>
              </a:solidFill>
            </a:endParaRPr>
          </a:p>
        </p:txBody>
      </p:sp>
      <p:graphicFrame>
        <p:nvGraphicFramePr>
          <p:cNvPr id="36921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867206"/>
              </p:ext>
            </p:extLst>
          </p:nvPr>
        </p:nvGraphicFramePr>
        <p:xfrm>
          <a:off x="1187450" y="5083585"/>
          <a:ext cx="2178769" cy="810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06" name="Equation" r:id="rId15" imgW="1168200" imgH="393480" progId="Equation.DSMT4">
                  <p:embed/>
                </p:oleObj>
              </mc:Choice>
              <mc:Fallback>
                <p:oleObj name="Equation" r:id="rId15" imgW="1168200" imgH="39348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083585"/>
                        <a:ext cx="2178769" cy="810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135321"/>
              </p:ext>
            </p:extLst>
          </p:nvPr>
        </p:nvGraphicFramePr>
        <p:xfrm>
          <a:off x="8329611" y="3019107"/>
          <a:ext cx="355600" cy="395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507" name="Equation" r:id="rId17" imgW="126720" imgH="139680" progId="Equation.DSMT4">
                  <p:embed/>
                </p:oleObj>
              </mc:Choice>
              <mc:Fallback>
                <p:oleObj name="Equation" r:id="rId17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329611" y="3019107"/>
                        <a:ext cx="355600" cy="395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0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0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0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0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0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0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0" grpId="0" autoUpdateAnimBg="0"/>
      <p:bldP spid="160771" grpId="0"/>
      <p:bldP spid="160775" grpId="0"/>
      <p:bldP spid="160776" grpId="0"/>
      <p:bldP spid="160777" grpId="0"/>
      <p:bldP spid="160778" grpId="0"/>
      <p:bldP spid="16082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161795" name="Object 3"/>
          <p:cNvGraphicFramePr>
            <a:graphicFrameLocks noChangeAspect="1"/>
          </p:cNvGraphicFramePr>
          <p:nvPr/>
        </p:nvGraphicFramePr>
        <p:xfrm>
          <a:off x="344488" y="404813"/>
          <a:ext cx="262255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0" name="公式" r:id="rId3" imgW="1247667" imgH="819248" progId="Equation.3">
                  <p:embed/>
                </p:oleObj>
              </mc:Choice>
              <mc:Fallback>
                <p:oleObj name="公式" r:id="rId3" imgW="1247667" imgH="81924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404813"/>
                        <a:ext cx="262255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6" name="AutoShape 4"/>
          <p:cNvSpPr>
            <a:spLocks noChangeArrowheads="1"/>
          </p:cNvSpPr>
          <p:nvPr/>
        </p:nvSpPr>
        <p:spPr bwMode="auto">
          <a:xfrm>
            <a:off x="2987675" y="1052513"/>
            <a:ext cx="1049338" cy="485775"/>
          </a:xfrm>
          <a:prstGeom prst="rightArrow">
            <a:avLst>
              <a:gd name="adj1" fmla="val 41176"/>
              <a:gd name="adj2" fmla="val 53923"/>
            </a:avLst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161797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74133177"/>
              </p:ext>
            </p:extLst>
          </p:nvPr>
        </p:nvGraphicFramePr>
        <p:xfrm>
          <a:off x="4108450" y="365125"/>
          <a:ext cx="2439988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1" name="Equation" r:id="rId5" imgW="1142930" imgH="895370" progId="Equation.DSMT4">
                  <p:embed/>
                </p:oleObj>
              </mc:Choice>
              <mc:Fallback>
                <p:oleObj name="Equation" r:id="rId5" imgW="1142930" imgH="895370" progId="Equation.DSMT4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8450" y="365125"/>
                        <a:ext cx="2439988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8" name="Rectangle 6"/>
          <p:cNvSpPr>
            <a:spLocks noChangeArrowheads="1"/>
          </p:cNvSpPr>
          <p:nvPr/>
        </p:nvSpPr>
        <p:spPr bwMode="auto">
          <a:xfrm>
            <a:off x="4414627" y="2380902"/>
            <a:ext cx="17276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积分（</a:t>
            </a:r>
            <a:r>
              <a:rPr kumimoji="0" lang="zh-CN" altLang="en-US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推导</a:t>
            </a:r>
            <a:r>
              <a:rPr kumimoji="0" lang="zh-CN" altLang="en-US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） </a:t>
            </a:r>
            <a:endParaRPr kumimoji="0" lang="zh-CN" altLang="en-US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61799" name="Object 7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612050599"/>
              </p:ext>
            </p:extLst>
          </p:nvPr>
        </p:nvGraphicFramePr>
        <p:xfrm>
          <a:off x="5962525" y="2579688"/>
          <a:ext cx="2312988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2" name="公式" r:id="rId7" imgW="1019297" imgH="638123" progId="Equation.3">
                  <p:embed/>
                </p:oleObj>
              </mc:Choice>
              <mc:Fallback>
                <p:oleObj name="公式" r:id="rId7" imgW="1019297" imgH="638123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525" y="2579688"/>
                        <a:ext cx="2312988" cy="148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336671"/>
              </p:ext>
            </p:extLst>
          </p:nvPr>
        </p:nvGraphicFramePr>
        <p:xfrm>
          <a:off x="7546850" y="2449513"/>
          <a:ext cx="7493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3" name="公式" r:id="rId9" imgW="295315" imgH="342816" progId="Equation.3">
                  <p:embed/>
                </p:oleObj>
              </mc:Choice>
              <mc:Fallback>
                <p:oleObj name="公式" r:id="rId9" imgW="295315" imgH="34281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850" y="2449513"/>
                        <a:ext cx="74930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022229"/>
              </p:ext>
            </p:extLst>
          </p:nvPr>
        </p:nvGraphicFramePr>
        <p:xfrm>
          <a:off x="8215188" y="3186113"/>
          <a:ext cx="7493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4" name="公式" r:id="rId11" imgW="295315" imgH="342816" progId="Equation.3">
                  <p:embed/>
                </p:oleObj>
              </mc:Choice>
              <mc:Fallback>
                <p:oleObj name="公式" r:id="rId11" imgW="295315" imgH="34281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188" y="3186113"/>
                        <a:ext cx="74930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02" name="AutoShape 10"/>
          <p:cNvSpPr>
            <a:spLocks noChangeArrowheads="1"/>
          </p:cNvSpPr>
          <p:nvPr/>
        </p:nvSpPr>
        <p:spPr bwMode="auto">
          <a:xfrm rot="5400000">
            <a:off x="4248696" y="2312194"/>
            <a:ext cx="1079500" cy="1296987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8218 h 21600"/>
              <a:gd name="T20" fmla="*/ 16739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191"/>
                </a:lnTo>
                <a:lnTo>
                  <a:pt x="14118" y="7191"/>
                </a:lnTo>
                <a:lnTo>
                  <a:pt x="14118" y="18218"/>
                </a:lnTo>
                <a:lnTo>
                  <a:pt x="0" y="18218"/>
                </a:lnTo>
                <a:lnTo>
                  <a:pt x="0" y="21600"/>
                </a:lnTo>
                <a:lnTo>
                  <a:pt x="16739" y="21600"/>
                </a:lnTo>
                <a:lnTo>
                  <a:pt x="16739" y="7191"/>
                </a:lnTo>
                <a:lnTo>
                  <a:pt x="21600" y="7191"/>
                </a:lnTo>
                <a:lnTo>
                  <a:pt x="15429" y="0"/>
                </a:lnTo>
                <a:close/>
              </a:path>
            </a:pathLst>
          </a:cu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803" name="Rectangle 11"/>
          <p:cNvSpPr>
            <a:spLocks noChangeArrowheads="1"/>
          </p:cNvSpPr>
          <p:nvPr/>
        </p:nvSpPr>
        <p:spPr bwMode="auto">
          <a:xfrm>
            <a:off x="395288" y="3860800"/>
            <a:ext cx="8208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积分得以时间</a:t>
            </a:r>
            <a:r>
              <a:rPr kumimoji="0" lang="en-US" altLang="zh-CN" i="1" dirty="0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为参量的小球运动方程</a:t>
            </a:r>
          </a:p>
        </p:txBody>
      </p:sp>
      <p:graphicFrame>
        <p:nvGraphicFramePr>
          <p:cNvPr id="161804" name="Object 12"/>
          <p:cNvGraphicFramePr>
            <a:graphicFrameLocks noChangeAspect="1"/>
          </p:cNvGraphicFramePr>
          <p:nvPr/>
        </p:nvGraphicFramePr>
        <p:xfrm>
          <a:off x="2143125" y="4457700"/>
          <a:ext cx="3513138" cy="183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5" name="公式" r:id="rId13" imgW="1552700" imgH="790635" progId="Equation.3">
                  <p:embed/>
                </p:oleObj>
              </mc:Choice>
              <mc:Fallback>
                <p:oleObj name="公式" r:id="rId13" imgW="1552700" imgH="79063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4457700"/>
                        <a:ext cx="3513138" cy="183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833938" y="4460828"/>
            <a:ext cx="2694089" cy="1569660"/>
            <a:chOff x="5802662" y="4385568"/>
            <a:chExt cx="2694089" cy="1569660"/>
          </a:xfrm>
        </p:grpSpPr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802662" y="4385568"/>
              <a:ext cx="238125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 dirty="0" smtClean="0">
                  <a:solidFill>
                    <a:srgbClr val="00FFFF"/>
                  </a:solidFill>
                  <a:latin typeface="仿宋_GB2312" pitchFamily="49" charset="-122"/>
                  <a:ea typeface="仿宋_GB2312" pitchFamily="49" charset="-122"/>
                </a:rPr>
                <a:t>讨论：</a:t>
              </a:r>
              <a:r>
                <a:rPr kumimoji="0" lang="zh-CN" altLang="en-US" dirty="0" smtClean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假设楼房足够高，当</a:t>
              </a:r>
              <a:endParaRPr kumimoji="0" lang="en-US" altLang="zh-CN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endParaRPr>
            </a:p>
            <a:p>
              <a:pPr eaLnBrk="1" hangingPunct="1"/>
              <a:r>
                <a:rPr kumimoji="0" lang="zh-CN" altLang="en-US" dirty="0" smtClean="0">
                  <a:solidFill>
                    <a:srgbClr val="FFFF00"/>
                  </a:solidFill>
                  <a:latin typeface="仿宋_GB2312" pitchFamily="49" charset="-122"/>
                  <a:ea typeface="仿宋_GB2312" pitchFamily="49" charset="-122"/>
                </a:rPr>
                <a:t>时，运动情况如何？</a:t>
              </a:r>
              <a:endParaRPr kumimoji="0" lang="zh-CN" altLang="en-US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endParaRP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8778643"/>
                </p:ext>
              </p:extLst>
            </p:nvPr>
          </p:nvGraphicFramePr>
          <p:xfrm>
            <a:off x="7485266" y="4852882"/>
            <a:ext cx="1011485" cy="36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46" name="Equation" r:id="rId15" imgW="419040" imgH="152280" progId="Equation.DSMT4">
                    <p:embed/>
                  </p:oleObj>
                </mc:Choice>
                <mc:Fallback>
                  <p:oleObj name="Equation" r:id="rId15" imgW="419040" imgH="1522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485266" y="4852882"/>
                          <a:ext cx="1011485" cy="3678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animBg="1"/>
      <p:bldP spid="161798" grpId="0"/>
      <p:bldP spid="161802" grpId="0" animBg="1"/>
      <p:bldP spid="16180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250825" y="333375"/>
            <a:ext cx="864235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0800" bIns="10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66FF33"/>
                </a:solidFill>
              </a:rPr>
              <a:t>§1.3  </a:t>
            </a:r>
            <a:r>
              <a:rPr lang="zh-CN" altLang="zh-CN" sz="3200">
                <a:solidFill>
                  <a:srgbClr val="66FF33"/>
                </a:solidFill>
              </a:rPr>
              <a:t>自然坐标系</a:t>
            </a:r>
            <a:endParaRPr lang="zh-CN" altLang="en-US" sz="3200">
              <a:solidFill>
                <a:srgbClr val="66FF33"/>
              </a:solidFill>
            </a:endParaRPr>
          </a:p>
          <a:p>
            <a:pPr algn="ctr" eaLnBrk="1" hangingPunct="1">
              <a:lnSpc>
                <a:spcPct val="75000"/>
              </a:lnSpc>
              <a:spcBef>
                <a:spcPct val="5000"/>
              </a:spcBef>
            </a:pPr>
            <a:r>
              <a:rPr lang="zh-CN" altLang="en-US" sz="2800">
                <a:solidFill>
                  <a:srgbClr val="66FF33"/>
                </a:solidFill>
              </a:rPr>
              <a:t>                                                  </a:t>
            </a:r>
            <a:r>
              <a:rPr lang="en-US" altLang="zh-CN" sz="2800">
                <a:solidFill>
                  <a:srgbClr val="66FF33"/>
                </a:solidFill>
              </a:rPr>
              <a:t>(Nature </a:t>
            </a:r>
            <a:r>
              <a:rPr lang="en-US" altLang="zh-CN">
                <a:solidFill>
                  <a:srgbClr val="66FF33"/>
                </a:solidFill>
              </a:rPr>
              <a:t>Coordinate System)</a:t>
            </a:r>
            <a:r>
              <a:rPr lang="zh-CN" altLang="zh-CN" sz="3200">
                <a:solidFill>
                  <a:srgbClr val="66FF33"/>
                </a:solidFill>
              </a:rPr>
              <a:t> </a:t>
            </a:r>
            <a:endParaRPr lang="en-US" altLang="zh-CN" sz="3200">
              <a:solidFill>
                <a:srgbClr val="66FF33"/>
              </a:solidFill>
            </a:endParaRPr>
          </a:p>
        </p:txBody>
      </p:sp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323850" y="908050"/>
            <a:ext cx="5976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1.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自然坐标</a:t>
            </a:r>
            <a:endParaRPr lang="zh-CN" altLang="en-US">
              <a:solidFill>
                <a:srgbClr val="00FF00"/>
              </a:solidFill>
              <a:ea typeface="仿宋_GB2312" pitchFamily="49" charset="-122"/>
            </a:endParaRPr>
          </a:p>
        </p:txBody>
      </p:sp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7710488" y="1719263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66FF33"/>
                </a:solidFill>
              </a:rPr>
              <a:t>•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6653213" y="1093788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FFFF00"/>
                </a:solidFill>
              </a:rPr>
              <a:t>•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153608" name="Line 8"/>
          <p:cNvSpPr>
            <a:spLocks noChangeShapeType="1"/>
          </p:cNvSpPr>
          <p:nvPr/>
        </p:nvSpPr>
        <p:spPr bwMode="auto">
          <a:xfrm>
            <a:off x="7110413" y="1433513"/>
            <a:ext cx="381000" cy="3048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09" name="Object 9"/>
          <p:cNvGraphicFramePr>
            <a:graphicFrameLocks/>
          </p:cNvGraphicFramePr>
          <p:nvPr/>
        </p:nvGraphicFramePr>
        <p:xfrm>
          <a:off x="6586538" y="1487488"/>
          <a:ext cx="215900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1" name="Equation" r:id="rId3" imgW="104737" imgH="133347" progId="Equation.3">
                  <p:embed/>
                </p:oleObj>
              </mc:Choice>
              <mc:Fallback>
                <p:oleObj name="Equation" r:id="rId3" imgW="104737" imgH="133347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6538" y="1487488"/>
                        <a:ext cx="215900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0" name="Object 10"/>
          <p:cNvGraphicFramePr>
            <a:graphicFrameLocks noChangeAspect="1"/>
          </p:cNvGraphicFramePr>
          <p:nvPr/>
        </p:nvGraphicFramePr>
        <p:xfrm>
          <a:off x="7110413" y="1814513"/>
          <a:ext cx="2889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2" name="Equation" r:id="rId5" imgW="76123" imgH="104734" progId="Equation.3">
                  <p:embed/>
                </p:oleObj>
              </mc:Choice>
              <mc:Fallback>
                <p:oleObj name="Equation" r:id="rId5" imgW="76123" imgH="10473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0413" y="1814513"/>
                        <a:ext cx="2889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1" name="Object 11"/>
          <p:cNvGraphicFramePr>
            <a:graphicFrameLocks noChangeAspect="1"/>
          </p:cNvGraphicFramePr>
          <p:nvPr/>
        </p:nvGraphicFramePr>
        <p:xfrm>
          <a:off x="7658100" y="2119313"/>
          <a:ext cx="34766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3" name="Equation" r:id="rId7" imgW="104737" imgH="114182" progId="Equation.3">
                  <p:embed/>
                </p:oleObj>
              </mc:Choice>
              <mc:Fallback>
                <p:oleObj name="Equation" r:id="rId7" imgW="104737" imgH="11418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8100" y="2119313"/>
                        <a:ext cx="34766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2" name="Object 12"/>
          <p:cNvGraphicFramePr>
            <a:graphicFrameLocks noChangeAspect="1"/>
          </p:cNvGraphicFramePr>
          <p:nvPr/>
        </p:nvGraphicFramePr>
        <p:xfrm>
          <a:off x="7507288" y="1436688"/>
          <a:ext cx="4413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4" name="Equation" r:id="rId9" imgW="142799" imgH="180855" progId="Equation.3">
                  <p:embed/>
                </p:oleObj>
              </mc:Choice>
              <mc:Fallback>
                <p:oleObj name="Equation" r:id="rId9" imgW="142799" imgH="18085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7288" y="1436688"/>
                        <a:ext cx="44132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13" name="Freeform 13"/>
          <p:cNvSpPr>
            <a:spLocks/>
          </p:cNvSpPr>
          <p:nvPr/>
        </p:nvSpPr>
        <p:spPr bwMode="auto">
          <a:xfrm>
            <a:off x="5649913" y="1338263"/>
            <a:ext cx="3098800" cy="766762"/>
          </a:xfrm>
          <a:custGeom>
            <a:avLst/>
            <a:gdLst>
              <a:gd name="T0" fmla="*/ 0 w 1952"/>
              <a:gd name="T1" fmla="*/ 2147483646 h 483"/>
              <a:gd name="T2" fmla="*/ 2147483646 w 1952"/>
              <a:gd name="T3" fmla="*/ 2147483646 h 483"/>
              <a:gd name="T4" fmla="*/ 2147483646 w 1952"/>
              <a:gd name="T5" fmla="*/ 2147483646 h 483"/>
              <a:gd name="T6" fmla="*/ 2147483646 w 1952"/>
              <a:gd name="T7" fmla="*/ 2147483646 h 483"/>
              <a:gd name="T8" fmla="*/ 2147483646 w 1952"/>
              <a:gd name="T9" fmla="*/ 2147483646 h 483"/>
              <a:gd name="T10" fmla="*/ 2147483646 w 1952"/>
              <a:gd name="T11" fmla="*/ 2147483646 h 4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52"/>
              <a:gd name="T19" fmla="*/ 0 h 483"/>
              <a:gd name="T20" fmla="*/ 1952 w 1952"/>
              <a:gd name="T21" fmla="*/ 483 h 4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52" h="483">
                <a:moveTo>
                  <a:pt x="0" y="118"/>
                </a:moveTo>
                <a:cubicBezTo>
                  <a:pt x="72" y="100"/>
                  <a:pt x="302" y="14"/>
                  <a:pt x="431" y="7"/>
                </a:cubicBezTo>
                <a:cubicBezTo>
                  <a:pt x="560" y="0"/>
                  <a:pt x="647" y="9"/>
                  <a:pt x="772" y="73"/>
                </a:cubicBezTo>
                <a:cubicBezTo>
                  <a:pt x="897" y="137"/>
                  <a:pt x="1051" y="322"/>
                  <a:pt x="1180" y="390"/>
                </a:cubicBezTo>
                <a:cubicBezTo>
                  <a:pt x="1309" y="458"/>
                  <a:pt x="1414" y="483"/>
                  <a:pt x="1543" y="481"/>
                </a:cubicBezTo>
                <a:cubicBezTo>
                  <a:pt x="1672" y="479"/>
                  <a:pt x="1867" y="398"/>
                  <a:pt x="1952" y="376"/>
                </a:cubicBezTo>
              </a:path>
            </a:pathLst>
          </a:custGeom>
          <a:noFill/>
          <a:ln w="19050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14" name="Text Box 14"/>
          <p:cNvSpPr txBox="1">
            <a:spLocks noChangeArrowheads="1"/>
          </p:cNvSpPr>
          <p:nvPr/>
        </p:nvSpPr>
        <p:spPr bwMode="auto">
          <a:xfrm>
            <a:off x="969963" y="1398588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1800" b="0">
                <a:solidFill>
                  <a:srgbClr val="00FF00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已知运动轨迹；</a:t>
            </a:r>
            <a:endParaRPr lang="zh-CN" altLang="en-US">
              <a:solidFill>
                <a:srgbClr val="00FF00"/>
              </a:solidFill>
              <a:ea typeface="仿宋_GB2312" pitchFamily="49" charset="-122"/>
            </a:endParaRPr>
          </a:p>
        </p:txBody>
      </p:sp>
      <p:sp>
        <p:nvSpPr>
          <p:cNvPr id="153615" name="Text Box 15"/>
          <p:cNvSpPr txBox="1">
            <a:spLocks noChangeArrowheads="1"/>
          </p:cNvSpPr>
          <p:nvPr/>
        </p:nvSpPr>
        <p:spPr bwMode="auto">
          <a:xfrm>
            <a:off x="969963" y="1857375"/>
            <a:ext cx="5618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1800" b="0">
                <a:solidFill>
                  <a:srgbClr val="00FF00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坐标原点必须位于轨迹上。</a:t>
            </a:r>
          </a:p>
        </p:txBody>
      </p:sp>
      <p:sp>
        <p:nvSpPr>
          <p:cNvPr id="153616" name="Text Box 16"/>
          <p:cNvSpPr txBox="1">
            <a:spLocks noChangeArrowheads="1"/>
          </p:cNvSpPr>
          <p:nvPr/>
        </p:nvSpPr>
        <p:spPr bwMode="auto">
          <a:xfrm>
            <a:off x="2963863" y="2416175"/>
            <a:ext cx="3408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33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─ </a:t>
            </a:r>
            <a:r>
              <a:rPr lang="zh-CN" altLang="en-US">
                <a:solidFill>
                  <a:srgbClr val="66FF33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运动方程</a:t>
            </a:r>
            <a:endParaRPr lang="zh-CN" altLang="en-US" sz="2800">
              <a:solidFill>
                <a:srgbClr val="66FF33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3617" name="Object 17"/>
          <p:cNvGraphicFramePr>
            <a:graphicFrameLocks noChangeAspect="1"/>
          </p:cNvGraphicFramePr>
          <p:nvPr/>
        </p:nvGraphicFramePr>
        <p:xfrm>
          <a:off x="1739900" y="2416175"/>
          <a:ext cx="12112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5" name="公式" r:id="rId11" imgW="438114" imgH="152512" progId="Equation.3">
                  <p:embed/>
                </p:oleObj>
              </mc:Choice>
              <mc:Fallback>
                <p:oleObj name="公式" r:id="rId11" imgW="438114" imgH="15251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2416175"/>
                        <a:ext cx="1211263" cy="5080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66FF33">
                              <a:alpha val="46001"/>
                            </a:srgbClr>
                          </a:gs>
                          <a:gs pos="50000">
                            <a:srgbClr val="2F7618">
                              <a:alpha val="40999"/>
                            </a:srgbClr>
                          </a:gs>
                          <a:gs pos="100000">
                            <a:srgbClr val="66FF33">
                              <a:alpha val="46001"/>
                            </a:srgb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18" name="Text Box 18"/>
          <p:cNvSpPr txBox="1">
            <a:spLocks noChangeArrowheads="1"/>
          </p:cNvSpPr>
          <p:nvPr/>
        </p:nvSpPr>
        <p:spPr bwMode="auto">
          <a:xfrm>
            <a:off x="350838" y="2924175"/>
            <a:ext cx="4221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2.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自然坐标中的速度</a:t>
            </a:r>
          </a:p>
        </p:txBody>
      </p:sp>
      <p:sp>
        <p:nvSpPr>
          <p:cNvPr id="153619" name="Freeform 19"/>
          <p:cNvSpPr>
            <a:spLocks/>
          </p:cNvSpPr>
          <p:nvPr/>
        </p:nvSpPr>
        <p:spPr bwMode="auto">
          <a:xfrm rot="-832941">
            <a:off x="6683375" y="4770438"/>
            <a:ext cx="923925" cy="857250"/>
          </a:xfrm>
          <a:custGeom>
            <a:avLst/>
            <a:gdLst>
              <a:gd name="T0" fmla="*/ 2147483646 w 915"/>
              <a:gd name="T1" fmla="*/ 2147483646 h 540"/>
              <a:gd name="T2" fmla="*/ 2147483646 w 915"/>
              <a:gd name="T3" fmla="*/ 2147483646 h 540"/>
              <a:gd name="T4" fmla="*/ 2147483646 w 915"/>
              <a:gd name="T5" fmla="*/ 2147483646 h 540"/>
              <a:gd name="T6" fmla="*/ 2147483646 w 915"/>
              <a:gd name="T7" fmla="*/ 2147483646 h 540"/>
              <a:gd name="T8" fmla="*/ 2147483646 w 915"/>
              <a:gd name="T9" fmla="*/ 2147483646 h 540"/>
              <a:gd name="T10" fmla="*/ 2147483646 w 915"/>
              <a:gd name="T11" fmla="*/ 2147483646 h 540"/>
              <a:gd name="T12" fmla="*/ 2147483646 w 915"/>
              <a:gd name="T13" fmla="*/ 2147483646 h 540"/>
              <a:gd name="T14" fmla="*/ 2147483646 w 915"/>
              <a:gd name="T15" fmla="*/ 2147483646 h 540"/>
              <a:gd name="T16" fmla="*/ 2147483646 w 915"/>
              <a:gd name="T17" fmla="*/ 2147483646 h 540"/>
              <a:gd name="T18" fmla="*/ 2147483646 w 915"/>
              <a:gd name="T19" fmla="*/ 2147483646 h 540"/>
              <a:gd name="T20" fmla="*/ 2147483646 w 915"/>
              <a:gd name="T21" fmla="*/ 2147483646 h 540"/>
              <a:gd name="T22" fmla="*/ 2147483646 w 915"/>
              <a:gd name="T23" fmla="*/ 2147483646 h 540"/>
              <a:gd name="T24" fmla="*/ 0 w 915"/>
              <a:gd name="T25" fmla="*/ 2147483646 h 540"/>
              <a:gd name="T26" fmla="*/ 2147483646 w 915"/>
              <a:gd name="T27" fmla="*/ 2147483646 h 540"/>
              <a:gd name="T28" fmla="*/ 2147483646 w 915"/>
              <a:gd name="T29" fmla="*/ 2147483646 h 540"/>
              <a:gd name="T30" fmla="*/ 2147483646 w 915"/>
              <a:gd name="T31" fmla="*/ 2147483646 h 540"/>
              <a:gd name="T32" fmla="*/ 2147483646 w 915"/>
              <a:gd name="T33" fmla="*/ 2147483646 h 540"/>
              <a:gd name="T34" fmla="*/ 2147483646 w 915"/>
              <a:gd name="T35" fmla="*/ 2147483646 h 540"/>
              <a:gd name="T36" fmla="*/ 2147483646 w 915"/>
              <a:gd name="T37" fmla="*/ 2147483646 h 540"/>
              <a:gd name="T38" fmla="*/ 2147483646 w 915"/>
              <a:gd name="T39" fmla="*/ 2147483646 h 540"/>
              <a:gd name="T40" fmla="*/ 2147483646 w 915"/>
              <a:gd name="T41" fmla="*/ 2147483646 h 54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915"/>
              <a:gd name="T64" fmla="*/ 0 h 540"/>
              <a:gd name="T65" fmla="*/ 915 w 915"/>
              <a:gd name="T66" fmla="*/ 540 h 54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915" h="540">
                <a:moveTo>
                  <a:pt x="882" y="294"/>
                </a:moveTo>
                <a:cubicBezTo>
                  <a:pt x="880" y="280"/>
                  <a:pt x="882" y="265"/>
                  <a:pt x="876" y="252"/>
                </a:cubicBezTo>
                <a:cubicBezTo>
                  <a:pt x="873" y="245"/>
                  <a:pt x="862" y="246"/>
                  <a:pt x="858" y="240"/>
                </a:cubicBezTo>
                <a:cubicBezTo>
                  <a:pt x="851" y="229"/>
                  <a:pt x="857" y="211"/>
                  <a:pt x="846" y="204"/>
                </a:cubicBezTo>
                <a:cubicBezTo>
                  <a:pt x="813" y="182"/>
                  <a:pt x="782" y="157"/>
                  <a:pt x="744" y="144"/>
                </a:cubicBezTo>
                <a:cubicBezTo>
                  <a:pt x="707" y="132"/>
                  <a:pt x="668" y="129"/>
                  <a:pt x="630" y="120"/>
                </a:cubicBezTo>
                <a:cubicBezTo>
                  <a:pt x="607" y="114"/>
                  <a:pt x="592" y="99"/>
                  <a:pt x="570" y="90"/>
                </a:cubicBezTo>
                <a:cubicBezTo>
                  <a:pt x="526" y="72"/>
                  <a:pt x="479" y="62"/>
                  <a:pt x="432" y="54"/>
                </a:cubicBezTo>
                <a:cubicBezTo>
                  <a:pt x="308" y="57"/>
                  <a:pt x="168" y="0"/>
                  <a:pt x="96" y="108"/>
                </a:cubicBezTo>
                <a:cubicBezTo>
                  <a:pt x="89" y="136"/>
                  <a:pt x="81" y="147"/>
                  <a:pt x="60" y="168"/>
                </a:cubicBezTo>
                <a:cubicBezTo>
                  <a:pt x="49" y="200"/>
                  <a:pt x="29" y="225"/>
                  <a:pt x="18" y="258"/>
                </a:cubicBezTo>
                <a:cubicBezTo>
                  <a:pt x="14" y="270"/>
                  <a:pt x="10" y="282"/>
                  <a:pt x="6" y="294"/>
                </a:cubicBezTo>
                <a:cubicBezTo>
                  <a:pt x="4" y="300"/>
                  <a:pt x="0" y="312"/>
                  <a:pt x="0" y="312"/>
                </a:cubicBezTo>
                <a:cubicBezTo>
                  <a:pt x="2" y="329"/>
                  <a:pt x="2" y="364"/>
                  <a:pt x="12" y="384"/>
                </a:cubicBezTo>
                <a:cubicBezTo>
                  <a:pt x="26" y="411"/>
                  <a:pt x="20" y="395"/>
                  <a:pt x="42" y="414"/>
                </a:cubicBezTo>
                <a:cubicBezTo>
                  <a:pt x="101" y="467"/>
                  <a:pt x="85" y="465"/>
                  <a:pt x="174" y="474"/>
                </a:cubicBezTo>
                <a:cubicBezTo>
                  <a:pt x="242" y="508"/>
                  <a:pt x="315" y="525"/>
                  <a:pt x="390" y="540"/>
                </a:cubicBezTo>
                <a:cubicBezTo>
                  <a:pt x="515" y="534"/>
                  <a:pt x="636" y="526"/>
                  <a:pt x="762" y="522"/>
                </a:cubicBezTo>
                <a:cubicBezTo>
                  <a:pt x="811" y="512"/>
                  <a:pt x="852" y="498"/>
                  <a:pt x="888" y="462"/>
                </a:cubicBezTo>
                <a:cubicBezTo>
                  <a:pt x="898" y="431"/>
                  <a:pt x="904" y="398"/>
                  <a:pt x="912" y="366"/>
                </a:cubicBezTo>
                <a:cubicBezTo>
                  <a:pt x="910" y="349"/>
                  <a:pt x="915" y="278"/>
                  <a:pt x="882" y="294"/>
                </a:cubicBezTo>
                <a:close/>
              </a:path>
            </a:pathLst>
          </a:custGeom>
          <a:solidFill>
            <a:srgbClr val="CCCCFF">
              <a:alpha val="50195"/>
            </a:srgbClr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20" name="Object 20"/>
          <p:cNvGraphicFramePr>
            <a:graphicFrameLocks noChangeAspect="1"/>
          </p:cNvGraphicFramePr>
          <p:nvPr/>
        </p:nvGraphicFramePr>
        <p:xfrm>
          <a:off x="1116013" y="3429000"/>
          <a:ext cx="27686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6" name="Equation" r:id="rId13" imgW="2724243" imgH="342816" progId="Equation.3">
                  <p:embed/>
                </p:oleObj>
              </mc:Choice>
              <mc:Fallback>
                <p:oleObj name="Equation" r:id="rId13" imgW="2724243" imgH="34281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429000"/>
                        <a:ext cx="27686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1" name="Object 21"/>
          <p:cNvGraphicFramePr>
            <a:graphicFrameLocks noChangeAspect="1"/>
          </p:cNvGraphicFramePr>
          <p:nvPr/>
        </p:nvGraphicFramePr>
        <p:xfrm>
          <a:off x="1039813" y="5300663"/>
          <a:ext cx="155098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7" name="公式" r:id="rId15" imgW="685920" imgH="371429" progId="Equation.3">
                  <p:embed/>
                </p:oleObj>
              </mc:Choice>
              <mc:Fallback>
                <p:oleObj name="公式" r:id="rId15" imgW="685920" imgH="37142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5300663"/>
                        <a:ext cx="1550987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2" name="Object 22"/>
          <p:cNvGraphicFramePr>
            <a:graphicFrameLocks/>
          </p:cNvGraphicFramePr>
          <p:nvPr/>
        </p:nvGraphicFramePr>
        <p:xfrm>
          <a:off x="2825750" y="5445125"/>
          <a:ext cx="14589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8" name="公式" r:id="rId17" imgW="1409631" imgH="676184" progId="Equation.3">
                  <p:embed/>
                </p:oleObj>
              </mc:Choice>
              <mc:Fallback>
                <p:oleObj name="公式" r:id="rId17" imgW="1409631" imgH="676184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0" y="5445125"/>
                        <a:ext cx="145891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3" name="Object 23"/>
          <p:cNvGraphicFramePr>
            <a:graphicFrameLocks noChangeAspect="1"/>
          </p:cNvGraphicFramePr>
          <p:nvPr/>
        </p:nvGraphicFramePr>
        <p:xfrm>
          <a:off x="6091238" y="5876925"/>
          <a:ext cx="1576387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69" name="公式" r:id="rId19" imgW="1542982" imgH="676184" progId="Equation.3">
                  <p:embed/>
                </p:oleObj>
              </mc:Choice>
              <mc:Fallback>
                <p:oleObj name="公式" r:id="rId19" imgW="1542982" imgH="676184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238" y="5876925"/>
                        <a:ext cx="1576387" cy="722313"/>
                      </a:xfrm>
                      <a:prstGeom prst="rect">
                        <a:avLst/>
                      </a:prstGeom>
                      <a:solidFill>
                        <a:srgbClr val="009999"/>
                      </a:solidFill>
                      <a:ln w="9525">
                        <a:solidFill>
                          <a:srgbClr val="0099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4" name="Object 24"/>
          <p:cNvGraphicFramePr>
            <a:graphicFrameLocks noChangeAspect="1"/>
          </p:cNvGraphicFramePr>
          <p:nvPr/>
        </p:nvGraphicFramePr>
        <p:xfrm>
          <a:off x="7862888" y="5876925"/>
          <a:ext cx="8128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70" name="公式" r:id="rId21" imgW="762043" imgH="676184" progId="Equation.3">
                  <p:embed/>
                </p:oleObj>
              </mc:Choice>
              <mc:Fallback>
                <p:oleObj name="公式" r:id="rId21" imgW="762043" imgH="67618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888" y="5876925"/>
                        <a:ext cx="8128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5" name="Object 25"/>
          <p:cNvGraphicFramePr>
            <a:graphicFrameLocks noChangeAspect="1"/>
          </p:cNvGraphicFramePr>
          <p:nvPr/>
        </p:nvGraphicFramePr>
        <p:xfrm>
          <a:off x="1403350" y="4581525"/>
          <a:ext cx="427513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71" name="公式" r:id="rId23" imgW="2086103" imgH="295307" progId="Equation.3">
                  <p:embed/>
                </p:oleObj>
              </mc:Choice>
              <mc:Fallback>
                <p:oleObj name="公式" r:id="rId23" imgW="2086103" imgH="29530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581525"/>
                        <a:ext cx="4275138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6" name="Object 26"/>
          <p:cNvGraphicFramePr>
            <a:graphicFrameLocks/>
          </p:cNvGraphicFramePr>
          <p:nvPr/>
        </p:nvGraphicFramePr>
        <p:xfrm>
          <a:off x="7246938" y="2535238"/>
          <a:ext cx="2413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72" name="Equation" r:id="rId25" imgW="190578" imgH="295307" progId="Equation.3">
                  <p:embed/>
                </p:oleObj>
              </mc:Choice>
              <mc:Fallback>
                <p:oleObj name="Equation" r:id="rId25" imgW="190578" imgH="295307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6938" y="2535238"/>
                        <a:ext cx="24130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27" name="AutoShape 27"/>
          <p:cNvSpPr>
            <a:spLocks noChangeArrowheads="1"/>
          </p:cNvSpPr>
          <p:nvPr/>
        </p:nvSpPr>
        <p:spPr bwMode="auto">
          <a:xfrm>
            <a:off x="3276600" y="6253163"/>
            <a:ext cx="2376488" cy="415925"/>
          </a:xfrm>
          <a:prstGeom prst="wedgeRectCallout">
            <a:avLst>
              <a:gd name="adj1" fmla="val -14130"/>
              <a:gd name="adj2" fmla="val -113657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ea typeface="楷体_GB2312" pitchFamily="49" charset="-122"/>
              </a:rPr>
              <a:t>切线方向单位矢量</a:t>
            </a:r>
          </a:p>
        </p:txBody>
      </p:sp>
      <p:graphicFrame>
        <p:nvGraphicFramePr>
          <p:cNvPr id="153628" name="Object 28"/>
          <p:cNvGraphicFramePr>
            <a:graphicFrameLocks/>
          </p:cNvGraphicFramePr>
          <p:nvPr/>
        </p:nvGraphicFramePr>
        <p:xfrm>
          <a:off x="1116013" y="3789363"/>
          <a:ext cx="3340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73" name="公式" r:id="rId27" imgW="3295708" imgH="676184" progId="Equation.3">
                  <p:embed/>
                </p:oleObj>
              </mc:Choice>
              <mc:Fallback>
                <p:oleObj name="公式" r:id="rId27" imgW="3295708" imgH="676184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789363"/>
                        <a:ext cx="3340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29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5" y="3170238"/>
            <a:ext cx="22860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0" name="Line 30"/>
          <p:cNvSpPr>
            <a:spLocks noChangeShapeType="1"/>
          </p:cNvSpPr>
          <p:nvPr/>
        </p:nvSpPr>
        <p:spPr bwMode="auto">
          <a:xfrm flipV="1">
            <a:off x="6988175" y="3475038"/>
            <a:ext cx="1066800" cy="17526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31" name="Object 31"/>
          <p:cNvGraphicFramePr>
            <a:graphicFrameLocks noChangeAspect="1"/>
          </p:cNvGraphicFramePr>
          <p:nvPr/>
        </p:nvGraphicFramePr>
        <p:xfrm>
          <a:off x="6386513" y="4252913"/>
          <a:ext cx="50641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74" name="公式" r:id="rId30" imgW="457280" imgH="295307" progId="Equation.3">
                  <p:embed/>
                </p:oleObj>
              </mc:Choice>
              <mc:Fallback>
                <p:oleObj name="公式" r:id="rId30" imgW="457280" imgH="295307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4252913"/>
                        <a:ext cx="506412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2" name="Object 32"/>
          <p:cNvGraphicFramePr>
            <a:graphicFrameLocks noChangeAspect="1"/>
          </p:cNvGraphicFramePr>
          <p:nvPr/>
        </p:nvGraphicFramePr>
        <p:xfrm>
          <a:off x="7664450" y="4232275"/>
          <a:ext cx="108426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75" name="公式" r:id="rId32" imgW="1028745" imgH="295307" progId="Equation.3">
                  <p:embed/>
                </p:oleObj>
              </mc:Choice>
              <mc:Fallback>
                <p:oleObj name="公式" r:id="rId32" imgW="1028745" imgH="295307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4450" y="4232275"/>
                        <a:ext cx="108426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3" name="Object 33"/>
          <p:cNvGraphicFramePr>
            <a:graphicFrameLocks noChangeAspect="1"/>
          </p:cNvGraphicFramePr>
          <p:nvPr/>
        </p:nvGraphicFramePr>
        <p:xfrm>
          <a:off x="7251700" y="3471863"/>
          <a:ext cx="381000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76" name="公式" r:id="rId34" imgW="333377" imgH="219186" progId="Equation.3">
                  <p:embed/>
                </p:oleObj>
              </mc:Choice>
              <mc:Fallback>
                <p:oleObj name="公式" r:id="rId34" imgW="333377" imgH="219186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1700" y="3471863"/>
                        <a:ext cx="381000" cy="26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4" name="Object 34"/>
          <p:cNvGraphicFramePr>
            <a:graphicFrameLocks noChangeAspect="1"/>
          </p:cNvGraphicFramePr>
          <p:nvPr/>
        </p:nvGraphicFramePr>
        <p:xfrm>
          <a:off x="6781800" y="2849563"/>
          <a:ext cx="277813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77" name="Equation" r:id="rId36" imgW="228640" imgH="247529" progId="Equation.3">
                  <p:embed/>
                </p:oleObj>
              </mc:Choice>
              <mc:Fallback>
                <p:oleObj name="Equation" r:id="rId36" imgW="228640" imgH="247529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849563"/>
                        <a:ext cx="277813" cy="29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5" name="Object 35"/>
          <p:cNvGraphicFramePr>
            <a:graphicFrameLocks noChangeAspect="1"/>
          </p:cNvGraphicFramePr>
          <p:nvPr/>
        </p:nvGraphicFramePr>
        <p:xfrm>
          <a:off x="7553325" y="2909888"/>
          <a:ext cx="4095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78" name="Equation" r:id="rId38" imgW="361991" imgH="257247" progId="Equation.3">
                  <p:embed/>
                </p:oleObj>
              </mc:Choice>
              <mc:Fallback>
                <p:oleObj name="Equation" r:id="rId38" imgW="361991" imgH="257247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3325" y="2909888"/>
                        <a:ext cx="4095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6" name="Line 36"/>
          <p:cNvSpPr>
            <a:spLocks noChangeShapeType="1"/>
          </p:cNvSpPr>
          <p:nvPr/>
        </p:nvSpPr>
        <p:spPr bwMode="auto">
          <a:xfrm flipV="1">
            <a:off x="6988175" y="3246438"/>
            <a:ext cx="0" cy="1981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37" name="Line 37"/>
          <p:cNvSpPr>
            <a:spLocks noChangeShapeType="1"/>
          </p:cNvSpPr>
          <p:nvPr/>
        </p:nvSpPr>
        <p:spPr bwMode="auto">
          <a:xfrm>
            <a:off x="6997700" y="3265488"/>
            <a:ext cx="1066800" cy="2286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38" name="Line 38"/>
          <p:cNvSpPr>
            <a:spLocks noChangeShapeType="1"/>
          </p:cNvSpPr>
          <p:nvPr/>
        </p:nvSpPr>
        <p:spPr bwMode="auto">
          <a:xfrm flipV="1">
            <a:off x="6988175" y="2789238"/>
            <a:ext cx="762000" cy="4572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39" name="Object 39"/>
          <p:cNvGraphicFramePr>
            <a:graphicFrameLocks noChangeAspect="1"/>
          </p:cNvGraphicFramePr>
          <p:nvPr/>
        </p:nvGraphicFramePr>
        <p:xfrm>
          <a:off x="7810500" y="2606675"/>
          <a:ext cx="22383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79" name="Equation" r:id="rId40" imgW="180860" imgH="257247" progId="Equation.3">
                  <p:embed/>
                </p:oleObj>
              </mc:Choice>
              <mc:Fallback>
                <p:oleObj name="Equation" r:id="rId40" imgW="180860" imgH="257247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0" y="2606675"/>
                        <a:ext cx="223838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0" name="Object 40"/>
          <p:cNvGraphicFramePr>
            <a:graphicFrameLocks noChangeAspect="1"/>
          </p:cNvGraphicFramePr>
          <p:nvPr/>
        </p:nvGraphicFramePr>
        <p:xfrm>
          <a:off x="8058150" y="3165475"/>
          <a:ext cx="254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80" name="公式" r:id="rId42" imgW="209474" imgH="295307" progId="Equation.3">
                  <p:embed/>
                </p:oleObj>
              </mc:Choice>
              <mc:Fallback>
                <p:oleObj name="公式" r:id="rId42" imgW="209474" imgH="295307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8150" y="3165475"/>
                        <a:ext cx="2540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1" name="Object 41"/>
          <p:cNvGraphicFramePr>
            <a:graphicFrameLocks noChangeAspect="1"/>
          </p:cNvGraphicFramePr>
          <p:nvPr/>
        </p:nvGraphicFramePr>
        <p:xfrm>
          <a:off x="6550025" y="3630613"/>
          <a:ext cx="346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81" name="Equation" r:id="rId44" imgW="295315" imgH="371429" progId="Equation.3">
                  <p:embed/>
                </p:oleObj>
              </mc:Choice>
              <mc:Fallback>
                <p:oleObj name="Equation" r:id="rId44" imgW="295315" imgH="371429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0025" y="3630613"/>
                        <a:ext cx="346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2" name="Line 42"/>
          <p:cNvSpPr>
            <a:spLocks noChangeShapeType="1"/>
          </p:cNvSpPr>
          <p:nvPr/>
        </p:nvSpPr>
        <p:spPr bwMode="auto">
          <a:xfrm rot="20803377" flipV="1">
            <a:off x="6310313" y="3238500"/>
            <a:ext cx="323850" cy="228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43" name="Object 43"/>
          <p:cNvGraphicFramePr>
            <a:graphicFrameLocks noChangeAspect="1"/>
          </p:cNvGraphicFramePr>
          <p:nvPr/>
        </p:nvGraphicFramePr>
        <p:xfrm>
          <a:off x="5976938" y="2679700"/>
          <a:ext cx="51276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82" name="公式" r:id="rId46" imgW="133351" imgH="152512" progId="Equation.3">
                  <p:embed/>
                </p:oleObj>
              </mc:Choice>
              <mc:Fallback>
                <p:oleObj name="公式" r:id="rId46" imgW="133351" imgH="152512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938" y="2679700"/>
                        <a:ext cx="512762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4" name="Object 44"/>
          <p:cNvGraphicFramePr>
            <a:graphicFrameLocks noChangeAspect="1"/>
          </p:cNvGraphicFramePr>
          <p:nvPr/>
        </p:nvGraphicFramePr>
        <p:xfrm>
          <a:off x="7935913" y="3573463"/>
          <a:ext cx="255587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83" name="Equation" r:id="rId48" imgW="209474" imgH="247529" progId="Equation.3">
                  <p:embed/>
                </p:oleObj>
              </mc:Choice>
              <mc:Fallback>
                <p:oleObj name="Equation" r:id="rId48" imgW="209474" imgH="247529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5913" y="3573463"/>
                        <a:ext cx="255587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5" name="Object 45"/>
          <p:cNvGraphicFramePr>
            <a:graphicFrameLocks noChangeAspect="1"/>
          </p:cNvGraphicFramePr>
          <p:nvPr/>
        </p:nvGraphicFramePr>
        <p:xfrm>
          <a:off x="6985000" y="5197475"/>
          <a:ext cx="292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84" name="Equation" r:id="rId50" imgW="247536" imgH="266694" progId="Equation.3">
                  <p:embed/>
                </p:oleObj>
              </mc:Choice>
              <mc:Fallback>
                <p:oleObj name="Equation" r:id="rId50" imgW="247536" imgH="266694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0" y="5197475"/>
                        <a:ext cx="292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6" name="Rectangle 46"/>
          <p:cNvSpPr>
            <a:spLocks noChangeArrowheads="1"/>
          </p:cNvSpPr>
          <p:nvPr/>
        </p:nvSpPr>
        <p:spPr bwMode="auto">
          <a:xfrm>
            <a:off x="6454775" y="3201988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chemeClr val="bg1"/>
                </a:solidFill>
              </a:rPr>
              <a:t>•</a:t>
            </a:r>
            <a:endParaRPr lang="en-US" altLang="zh-CN">
              <a:solidFill>
                <a:srgbClr val="FFFF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5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5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3" dur="500"/>
                                        <p:tgtEl>
                                          <p:spTgt spid="15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5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5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53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5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53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5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53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3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53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53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5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53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3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5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5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5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5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53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53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4" grpId="0" autoUpdateAnimBg="0"/>
      <p:bldP spid="153605" grpId="0" autoUpdateAnimBg="0"/>
      <p:bldP spid="153606" grpId="0" autoUpdateAnimBg="0"/>
      <p:bldP spid="153607" grpId="0" autoUpdateAnimBg="0"/>
      <p:bldP spid="153608" grpId="0" animBg="1"/>
      <p:bldP spid="153613" grpId="0" animBg="1"/>
      <p:bldP spid="153614" grpId="0" autoUpdateAnimBg="0"/>
      <p:bldP spid="153615" grpId="0" autoUpdateAnimBg="0"/>
      <p:bldP spid="153616" grpId="0" autoUpdateAnimBg="0"/>
      <p:bldP spid="153618" grpId="0" autoUpdateAnimBg="0"/>
      <p:bldP spid="153619" grpId="0" animBg="1"/>
      <p:bldP spid="153627" grpId="0" animBg="1" autoUpdateAnimBg="0"/>
      <p:bldP spid="153630" grpId="0" animBg="1"/>
      <p:bldP spid="153636" grpId="0" animBg="1"/>
      <p:bldP spid="153637" grpId="0" animBg="1"/>
      <p:bldP spid="153638" grpId="0" animBg="1"/>
      <p:bldP spid="153642" grpId="0" animBg="1"/>
      <p:bldP spid="15364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5580112" y="6309320"/>
            <a:ext cx="1656184" cy="54868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07504" y="0"/>
            <a:ext cx="6696744" cy="54868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40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1560" y="4365104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FFFF"/>
                </a:solidFill>
              </a:rPr>
              <a:t>曲率半径</a:t>
            </a:r>
            <a:r>
              <a:rPr lang="zh-CN" altLang="en-US" dirty="0">
                <a:solidFill>
                  <a:schemeClr val="bg1"/>
                </a:solidFill>
              </a:rPr>
              <a:t>就是指过曲线上</a:t>
            </a:r>
            <a:r>
              <a:rPr lang="zh-CN" altLang="en-US" dirty="0" smtClean="0">
                <a:solidFill>
                  <a:schemeClr val="bg1"/>
                </a:solidFill>
              </a:rPr>
              <a:t>一点（如上图</a:t>
            </a:r>
            <a:r>
              <a:rPr lang="en-US" altLang="zh-CN" dirty="0" smtClean="0">
                <a:solidFill>
                  <a:schemeClr val="bg1"/>
                </a:solidFill>
              </a:rPr>
              <a:t>M</a:t>
            </a:r>
            <a:r>
              <a:rPr lang="zh-CN" altLang="en-US" dirty="0" smtClean="0">
                <a:solidFill>
                  <a:schemeClr val="bg1"/>
                </a:solidFill>
              </a:rPr>
              <a:t>点）作</a:t>
            </a:r>
            <a:r>
              <a:rPr lang="zh-CN" altLang="en-US" dirty="0">
                <a:solidFill>
                  <a:srgbClr val="FFFF00"/>
                </a:solidFill>
              </a:rPr>
              <a:t>法线（垂直于切线且过该切点的直线），</a:t>
            </a:r>
            <a:r>
              <a:rPr lang="zh-CN" altLang="en-US" dirty="0">
                <a:solidFill>
                  <a:schemeClr val="bg1"/>
                </a:solidFill>
              </a:rPr>
              <a:t>在曲线的凹向的那一侧在直线上确定一点D，</a:t>
            </a:r>
            <a:r>
              <a:rPr lang="zh-CN" altLang="en-US" dirty="0" smtClean="0">
                <a:solidFill>
                  <a:schemeClr val="bg1"/>
                </a:solidFill>
              </a:rPr>
              <a:t>以</a:t>
            </a:r>
            <a:r>
              <a:rPr lang="zh-CN" altLang="en-US" dirty="0">
                <a:solidFill>
                  <a:srgbClr val="00FFFF"/>
                </a:solidFill>
              </a:rPr>
              <a:t>曲率</a:t>
            </a:r>
            <a:r>
              <a:rPr lang="zh-CN" altLang="en-US" dirty="0" smtClean="0">
                <a:solidFill>
                  <a:srgbClr val="00FFFF"/>
                </a:solidFill>
              </a:rPr>
              <a:t>K</a:t>
            </a:r>
            <a:r>
              <a:rPr lang="zh-CN" altLang="en-US" dirty="0">
                <a:solidFill>
                  <a:srgbClr val="00FFFF"/>
                </a:solidFill>
              </a:rPr>
              <a:t>的倒数</a:t>
            </a:r>
            <a:r>
              <a:rPr lang="zh-CN" altLang="en-US" dirty="0">
                <a:solidFill>
                  <a:schemeClr val="bg1"/>
                </a:solidFill>
              </a:rPr>
              <a:t>为半径作圆，这个圆称为该曲线在此点处的</a:t>
            </a:r>
            <a:r>
              <a:rPr lang="zh-CN" altLang="en-US" dirty="0">
                <a:solidFill>
                  <a:srgbClr val="FFFF00"/>
                </a:solidFill>
              </a:rPr>
              <a:t>曲率圆，而该曲率圆的半径就是曲率半径</a:t>
            </a:r>
            <a:r>
              <a:rPr lang="zh-CN" altLang="en-US" dirty="0" smtClean="0">
                <a:solidFill>
                  <a:srgbClr val="FFFF00"/>
                </a:solidFill>
              </a:rPr>
              <a:t>。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dirty="0" smtClean="0">
                <a:solidFill>
                  <a:srgbClr val="FFFF00"/>
                </a:solidFill>
              </a:rPr>
              <a:t>对于半径为</a:t>
            </a:r>
            <a:r>
              <a:rPr lang="en-US" altLang="zh-CN" dirty="0" smtClean="0">
                <a:solidFill>
                  <a:srgbClr val="FFFF00"/>
                </a:solidFill>
              </a:rPr>
              <a:t>R</a:t>
            </a:r>
            <a:r>
              <a:rPr lang="zh-CN" altLang="en-US" dirty="0" smtClean="0">
                <a:solidFill>
                  <a:srgbClr val="FFFF00"/>
                </a:solidFill>
              </a:rPr>
              <a:t>的圆，圆周上任意一点的曲率为</a:t>
            </a:r>
            <a:r>
              <a:rPr lang="en-US" altLang="zh-CN" dirty="0" smtClean="0">
                <a:solidFill>
                  <a:srgbClr val="FFFF00"/>
                </a:solidFill>
              </a:rPr>
              <a:t>1/R</a:t>
            </a:r>
            <a:r>
              <a:rPr lang="zh-CN" altLang="en-US" dirty="0" smtClean="0">
                <a:solidFill>
                  <a:srgbClr val="FFFF00"/>
                </a:solidFill>
              </a:rPr>
              <a:t>，曲率半径则为</a:t>
            </a:r>
            <a:r>
              <a:rPr lang="en-US" altLang="zh-CN" dirty="0" smtClean="0">
                <a:solidFill>
                  <a:srgbClr val="FFFF00"/>
                </a:solidFill>
              </a:rPr>
              <a:t>R</a:t>
            </a:r>
            <a:r>
              <a:rPr lang="zh-CN" altLang="en-US" dirty="0" smtClean="0">
                <a:solidFill>
                  <a:srgbClr val="FFFF00"/>
                </a:solidFill>
              </a:rPr>
              <a:t>。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60648"/>
            <a:ext cx="579671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3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Line 2"/>
          <p:cNvSpPr>
            <a:spLocks noChangeShapeType="1"/>
          </p:cNvSpPr>
          <p:nvPr/>
        </p:nvSpPr>
        <p:spPr bwMode="auto">
          <a:xfrm rot="9775276" flipV="1">
            <a:off x="6343650" y="2436813"/>
            <a:ext cx="1374775" cy="835025"/>
          </a:xfrm>
          <a:prstGeom prst="line">
            <a:avLst/>
          </a:prstGeom>
          <a:noFill/>
          <a:ln w="19050">
            <a:solidFill>
              <a:srgbClr val="FFFF00"/>
            </a:solidFill>
            <a:prstDash val="dash"/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250825" y="260350"/>
            <a:ext cx="504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3.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自然坐标中的加速度</a:t>
            </a:r>
          </a:p>
        </p:txBody>
      </p:sp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971550" y="677863"/>
          <a:ext cx="1676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78" name="公式" r:id="rId3" imgW="790657" imgH="342816" progId="Equation.3">
                  <p:embed/>
                </p:oleObj>
              </mc:Choice>
              <mc:Fallback>
                <p:oleObj name="公式" r:id="rId3" imgW="790657" imgH="3428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77863"/>
                        <a:ext cx="1676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5"/>
          <p:cNvGraphicFramePr>
            <a:graphicFrameLocks noChangeAspect="1"/>
          </p:cNvGraphicFramePr>
          <p:nvPr/>
        </p:nvGraphicFramePr>
        <p:xfrm>
          <a:off x="3059113" y="620713"/>
          <a:ext cx="42910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79" name="公式" r:id="rId5" imgW="2095551" imgH="371429" progId="Equation.3">
                  <p:embed/>
                </p:oleObj>
              </mc:Choice>
              <mc:Fallback>
                <p:oleObj name="公式" r:id="rId5" imgW="2095551" imgH="3714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620713"/>
                        <a:ext cx="42910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0" name="Text Box 6"/>
          <p:cNvSpPr txBox="1">
            <a:spLocks noChangeArrowheads="1"/>
          </p:cNvSpPr>
          <p:nvPr/>
        </p:nvSpPr>
        <p:spPr bwMode="auto">
          <a:xfrm>
            <a:off x="323850" y="1628775"/>
            <a:ext cx="2087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对第一项</a:t>
            </a: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1835150" y="162877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大小 </a:t>
            </a:r>
          </a:p>
        </p:txBody>
      </p:sp>
      <p:graphicFrame>
        <p:nvGraphicFramePr>
          <p:cNvPr id="129032" name="Object 8"/>
          <p:cNvGraphicFramePr>
            <a:graphicFrameLocks noChangeAspect="1"/>
          </p:cNvGraphicFramePr>
          <p:nvPr/>
        </p:nvGraphicFramePr>
        <p:xfrm>
          <a:off x="2700338" y="1366838"/>
          <a:ext cx="12430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0" name="公式" r:id="rId7" imgW="571465" imgH="371429" progId="Equation.3">
                  <p:embed/>
                </p:oleObj>
              </mc:Choice>
              <mc:Fallback>
                <p:oleObj name="公式" r:id="rId7" imgW="571465" imgH="3714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366838"/>
                        <a:ext cx="12430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3" name="Text Box 9"/>
          <p:cNvSpPr txBox="1">
            <a:spLocks noChangeArrowheads="1"/>
          </p:cNvSpPr>
          <p:nvPr/>
        </p:nvSpPr>
        <p:spPr bwMode="auto">
          <a:xfrm>
            <a:off x="4067175" y="1628775"/>
            <a:ext cx="1652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方向</a:t>
            </a:r>
            <a:endParaRPr lang="zh-CN" altLang="en-US" b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29034" name="Object 10"/>
          <p:cNvGraphicFramePr>
            <a:graphicFrameLocks noChangeAspect="1"/>
          </p:cNvGraphicFramePr>
          <p:nvPr/>
        </p:nvGraphicFramePr>
        <p:xfrm>
          <a:off x="4851400" y="1682750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1" name="公式" r:id="rId9" imgW="76123" imgH="133347" progId="Equation.3">
                  <p:embed/>
                </p:oleObj>
              </mc:Choice>
              <mc:Fallback>
                <p:oleObj name="公式" r:id="rId9" imgW="76123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400" y="1682750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5" name="Object 11"/>
          <p:cNvGraphicFramePr>
            <a:graphicFrameLocks noChangeAspect="1"/>
          </p:cNvGraphicFramePr>
          <p:nvPr/>
        </p:nvGraphicFramePr>
        <p:xfrm>
          <a:off x="2038350" y="2276475"/>
          <a:ext cx="2006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2" name="公式" r:id="rId11" imgW="952621" imgH="333368" progId="Equation.3">
                  <p:embed/>
                </p:oleObj>
              </mc:Choice>
              <mc:Fallback>
                <p:oleObj name="公式" r:id="rId11" imgW="952621" imgH="3333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2276475"/>
                        <a:ext cx="2006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6" name="AutoShape 12"/>
          <p:cNvSpPr>
            <a:spLocks noChangeArrowheads="1"/>
          </p:cNvSpPr>
          <p:nvPr/>
        </p:nvSpPr>
        <p:spPr bwMode="auto">
          <a:xfrm>
            <a:off x="4284663" y="2276475"/>
            <a:ext cx="1511300" cy="385763"/>
          </a:xfrm>
          <a:prstGeom prst="wedgeRectCallout">
            <a:avLst>
              <a:gd name="adj1" fmla="val -66491"/>
              <a:gd name="adj2" fmla="val 45884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solidFill>
                  <a:srgbClr val="66FFFF"/>
                </a:solidFill>
                <a:latin typeface="Cataneo BT" pitchFamily="66" charset="0"/>
                <a:ea typeface="方正舒体" panose="02010601030101010101" pitchFamily="2" charset="-122"/>
              </a:rPr>
              <a:t>切向加速度</a:t>
            </a:r>
          </a:p>
        </p:txBody>
      </p:sp>
      <p:sp>
        <p:nvSpPr>
          <p:cNvPr id="129037" name="Text Box 13"/>
          <p:cNvSpPr txBox="1">
            <a:spLocks noChangeArrowheads="1"/>
          </p:cNvSpPr>
          <p:nvPr/>
        </p:nvSpPr>
        <p:spPr bwMode="auto">
          <a:xfrm>
            <a:off x="898525" y="2416175"/>
            <a:ext cx="566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令 </a:t>
            </a:r>
          </a:p>
        </p:txBody>
      </p:sp>
      <p:sp>
        <p:nvSpPr>
          <p:cNvPr id="129038" name="Text Box 14"/>
          <p:cNvSpPr txBox="1">
            <a:spLocks noChangeArrowheads="1"/>
          </p:cNvSpPr>
          <p:nvPr/>
        </p:nvSpPr>
        <p:spPr bwMode="auto">
          <a:xfrm>
            <a:off x="971550" y="3068638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反映了速度大小的变化。</a:t>
            </a:r>
          </a:p>
        </p:txBody>
      </p:sp>
      <p:pic>
        <p:nvPicPr>
          <p:cNvPr id="12903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1974850"/>
            <a:ext cx="22860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9040" name="Object 16"/>
          <p:cNvGraphicFramePr>
            <a:graphicFrameLocks noChangeAspect="1"/>
          </p:cNvGraphicFramePr>
          <p:nvPr/>
        </p:nvGraphicFramePr>
        <p:xfrm>
          <a:off x="6165850" y="2435225"/>
          <a:ext cx="584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3" name="公式" r:id="rId14" imgW="247536" imgH="152512" progId="Equation.3">
                  <p:embed/>
                </p:oleObj>
              </mc:Choice>
              <mc:Fallback>
                <p:oleObj name="公式" r:id="rId14" imgW="247536" imgH="1525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850" y="2435225"/>
                        <a:ext cx="584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1" name="Object 17"/>
          <p:cNvGraphicFramePr>
            <a:graphicFrameLocks noChangeAspect="1"/>
          </p:cNvGraphicFramePr>
          <p:nvPr/>
        </p:nvGraphicFramePr>
        <p:xfrm>
          <a:off x="6343650" y="1704975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4" name="公式" r:id="rId16" imgW="104737" imgH="114182" progId="Equation.3">
                  <p:embed/>
                </p:oleObj>
              </mc:Choice>
              <mc:Fallback>
                <p:oleObj name="公式" r:id="rId16" imgW="104737" imgH="1141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650" y="1704975"/>
                        <a:ext cx="304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2" name="Line 18"/>
          <p:cNvSpPr>
            <a:spLocks noChangeShapeType="1"/>
          </p:cNvSpPr>
          <p:nvPr/>
        </p:nvSpPr>
        <p:spPr bwMode="auto">
          <a:xfrm rot="983871" flipV="1">
            <a:off x="6642100" y="1693863"/>
            <a:ext cx="762000" cy="4572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9043" name="Object 19"/>
          <p:cNvGraphicFramePr>
            <a:graphicFrameLocks noChangeAspect="1"/>
          </p:cNvGraphicFramePr>
          <p:nvPr/>
        </p:nvGraphicFramePr>
        <p:xfrm>
          <a:off x="7318375" y="1484313"/>
          <a:ext cx="584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5" name="公式" r:id="rId18" imgW="247536" imgH="152512" progId="Equation.3">
                  <p:embed/>
                </p:oleObj>
              </mc:Choice>
              <mc:Fallback>
                <p:oleObj name="公式" r:id="rId18" imgW="247536" imgH="1525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75" y="1484313"/>
                        <a:ext cx="584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4" name="Object 20"/>
          <p:cNvGraphicFramePr>
            <a:graphicFrameLocks noChangeAspect="1"/>
          </p:cNvGraphicFramePr>
          <p:nvPr/>
        </p:nvGraphicFramePr>
        <p:xfrm>
          <a:off x="7588250" y="1931988"/>
          <a:ext cx="304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6" name="公式" r:id="rId20" imgW="104737" imgH="152512" progId="Equation.3">
                  <p:embed/>
                </p:oleObj>
              </mc:Choice>
              <mc:Fallback>
                <p:oleObj name="公式" r:id="rId20" imgW="104737" imgH="1525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0" y="1931988"/>
                        <a:ext cx="304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5" name="Line 21"/>
          <p:cNvSpPr>
            <a:spLocks noChangeShapeType="1"/>
          </p:cNvSpPr>
          <p:nvPr/>
        </p:nvSpPr>
        <p:spPr bwMode="auto">
          <a:xfrm rot="20803377" flipV="1">
            <a:off x="5876925" y="2057400"/>
            <a:ext cx="381000" cy="228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9046" name="Object 22"/>
          <p:cNvGraphicFramePr>
            <a:graphicFrameLocks noChangeAspect="1"/>
          </p:cNvGraphicFramePr>
          <p:nvPr/>
        </p:nvGraphicFramePr>
        <p:xfrm>
          <a:off x="6427788" y="2852738"/>
          <a:ext cx="30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7" name="公式" r:id="rId22" imgW="104737" imgH="133347" progId="Equation.3">
                  <p:embed/>
                </p:oleObj>
              </mc:Choice>
              <mc:Fallback>
                <p:oleObj name="公式" r:id="rId22" imgW="104737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788" y="2852738"/>
                        <a:ext cx="304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7" name="Line 23"/>
          <p:cNvSpPr>
            <a:spLocks noChangeShapeType="1"/>
          </p:cNvSpPr>
          <p:nvPr/>
        </p:nvSpPr>
        <p:spPr bwMode="auto">
          <a:xfrm rot="4375276" flipV="1">
            <a:off x="7458075" y="2343150"/>
            <a:ext cx="762000" cy="457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9048" name="Object 24"/>
          <p:cNvGraphicFramePr>
            <a:graphicFrameLocks noChangeAspect="1"/>
          </p:cNvGraphicFramePr>
          <p:nvPr/>
        </p:nvGraphicFramePr>
        <p:xfrm>
          <a:off x="7893050" y="221932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8" name="公式" r:id="rId24" imgW="523955" imgH="152512" progId="Equation.3">
                  <p:embed/>
                </p:oleObj>
              </mc:Choice>
              <mc:Fallback>
                <p:oleObj name="公式" r:id="rId24" imgW="523955" imgH="1525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3050" y="2219325"/>
                        <a:ext cx="1143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9" name="Object 25"/>
          <p:cNvGraphicFramePr>
            <a:graphicFrameLocks noChangeAspect="1"/>
          </p:cNvGraphicFramePr>
          <p:nvPr/>
        </p:nvGraphicFramePr>
        <p:xfrm>
          <a:off x="6775450" y="2303463"/>
          <a:ext cx="43338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9" name="公式" r:id="rId26" imgW="190578" imgH="133347" progId="Equation.3">
                  <p:embed/>
                </p:oleObj>
              </mc:Choice>
              <mc:Fallback>
                <p:oleObj name="公式" r:id="rId26" imgW="190578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5450" y="2303463"/>
                        <a:ext cx="433388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50" name="Arc 26"/>
          <p:cNvSpPr>
            <a:spLocks/>
          </p:cNvSpPr>
          <p:nvPr/>
        </p:nvSpPr>
        <p:spPr bwMode="auto">
          <a:xfrm>
            <a:off x="6675438" y="2667000"/>
            <a:ext cx="409575" cy="136525"/>
          </a:xfrm>
          <a:custGeom>
            <a:avLst/>
            <a:gdLst>
              <a:gd name="T0" fmla="*/ 2147483646 w 20518"/>
              <a:gd name="T1" fmla="*/ 0 h 20580"/>
              <a:gd name="T2" fmla="*/ 2147483646 w 20518"/>
              <a:gd name="T3" fmla="*/ 1178671419 h 20580"/>
              <a:gd name="T4" fmla="*/ 0 w 20518"/>
              <a:gd name="T5" fmla="*/ 1754067667 h 20580"/>
              <a:gd name="T6" fmla="*/ 0 60000 65536"/>
              <a:gd name="T7" fmla="*/ 0 60000 65536"/>
              <a:gd name="T8" fmla="*/ 0 60000 65536"/>
              <a:gd name="T9" fmla="*/ 0 w 20518"/>
              <a:gd name="T10" fmla="*/ 0 h 20580"/>
              <a:gd name="T11" fmla="*/ 20518 w 20518"/>
              <a:gd name="T12" fmla="*/ 20580 h 205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518" h="20580" fill="none" extrusionOk="0">
                <a:moveTo>
                  <a:pt x="6558" y="-1"/>
                </a:moveTo>
                <a:cubicBezTo>
                  <a:pt x="13160" y="2103"/>
                  <a:pt x="18352" y="7246"/>
                  <a:pt x="20517" y="13829"/>
                </a:cubicBezTo>
              </a:path>
              <a:path w="20518" h="20580" stroke="0" extrusionOk="0">
                <a:moveTo>
                  <a:pt x="6558" y="-1"/>
                </a:moveTo>
                <a:cubicBezTo>
                  <a:pt x="13160" y="2103"/>
                  <a:pt x="18352" y="7246"/>
                  <a:pt x="20517" y="13829"/>
                </a:cubicBezTo>
                <a:lnTo>
                  <a:pt x="0" y="20580"/>
                </a:lnTo>
                <a:lnTo>
                  <a:pt x="6558" y="-1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51" name="Line 27"/>
          <p:cNvSpPr>
            <a:spLocks noChangeShapeType="1"/>
          </p:cNvSpPr>
          <p:nvPr/>
        </p:nvSpPr>
        <p:spPr bwMode="auto">
          <a:xfrm rot="6383871" flipV="1">
            <a:off x="6353175" y="2252663"/>
            <a:ext cx="762000" cy="4572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52" name="Line 28"/>
          <p:cNvSpPr>
            <a:spLocks noChangeShapeType="1"/>
          </p:cNvSpPr>
          <p:nvPr/>
        </p:nvSpPr>
        <p:spPr bwMode="auto">
          <a:xfrm rot="6383871" flipV="1">
            <a:off x="6196013" y="2360613"/>
            <a:ext cx="1204912" cy="722312"/>
          </a:xfrm>
          <a:prstGeom prst="line">
            <a:avLst/>
          </a:prstGeom>
          <a:noFill/>
          <a:ln w="19050">
            <a:solidFill>
              <a:srgbClr val="66FF33"/>
            </a:solidFill>
            <a:prstDash val="dash"/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53" name="Text Box 29"/>
          <p:cNvSpPr txBox="1">
            <a:spLocks noChangeArrowheads="1"/>
          </p:cNvSpPr>
          <p:nvPr/>
        </p:nvSpPr>
        <p:spPr bwMode="auto">
          <a:xfrm>
            <a:off x="323850" y="3500438"/>
            <a:ext cx="194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对第二项</a:t>
            </a:r>
          </a:p>
        </p:txBody>
      </p:sp>
      <p:sp>
        <p:nvSpPr>
          <p:cNvPr id="129054" name="Line 30"/>
          <p:cNvSpPr>
            <a:spLocks noChangeShapeType="1"/>
          </p:cNvSpPr>
          <p:nvPr/>
        </p:nvSpPr>
        <p:spPr bwMode="auto">
          <a:xfrm rot="4059142">
            <a:off x="8043069" y="3490119"/>
            <a:ext cx="685800" cy="477838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9055" name="Object 31"/>
          <p:cNvGraphicFramePr>
            <a:graphicFrameLocks noChangeAspect="1"/>
          </p:cNvGraphicFramePr>
          <p:nvPr/>
        </p:nvGraphicFramePr>
        <p:xfrm>
          <a:off x="8432800" y="3011488"/>
          <a:ext cx="54451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0" name="公式" r:id="rId28" imgW="228640" imgH="152512" progId="Equation.3">
                  <p:embed/>
                </p:oleObj>
              </mc:Choice>
              <mc:Fallback>
                <p:oleObj name="公式" r:id="rId28" imgW="228640" imgH="1525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2800" y="3011488"/>
                        <a:ext cx="544513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6" name="Object 32"/>
          <p:cNvGraphicFramePr>
            <a:graphicFrameLocks noChangeAspect="1"/>
          </p:cNvGraphicFramePr>
          <p:nvPr/>
        </p:nvGraphicFramePr>
        <p:xfrm>
          <a:off x="7164388" y="4076700"/>
          <a:ext cx="10890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1" name="公式" r:id="rId30" imgW="514237" imgH="152512" progId="Equation.3">
                  <p:embed/>
                </p:oleObj>
              </mc:Choice>
              <mc:Fallback>
                <p:oleObj name="公式" r:id="rId30" imgW="514237" imgH="1525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4076700"/>
                        <a:ext cx="10890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7" name="Object 33"/>
          <p:cNvGraphicFramePr>
            <a:graphicFrameLocks noChangeAspect="1"/>
          </p:cNvGraphicFramePr>
          <p:nvPr/>
        </p:nvGraphicFramePr>
        <p:xfrm>
          <a:off x="8424863" y="3619500"/>
          <a:ext cx="4095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2" name="公式" r:id="rId32" imgW="171412" imgH="133347" progId="Equation.3">
                  <p:embed/>
                </p:oleObj>
              </mc:Choice>
              <mc:Fallback>
                <p:oleObj name="公式" r:id="rId32" imgW="171412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4863" y="3619500"/>
                        <a:ext cx="4095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8" name="Object 34"/>
          <p:cNvGraphicFramePr>
            <a:graphicFrameLocks noChangeAspect="1"/>
          </p:cNvGraphicFramePr>
          <p:nvPr/>
        </p:nvGraphicFramePr>
        <p:xfrm>
          <a:off x="7872413" y="3451225"/>
          <a:ext cx="45878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3" name="公式" r:id="rId34" imgW="190578" imgH="133347" progId="Equation.3">
                  <p:embed/>
                </p:oleObj>
              </mc:Choice>
              <mc:Fallback>
                <p:oleObj name="公式" r:id="rId34" imgW="190578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2413" y="3451225"/>
                        <a:ext cx="45878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59" name="Line 35"/>
          <p:cNvSpPr>
            <a:spLocks noChangeShapeType="1"/>
          </p:cNvSpPr>
          <p:nvPr/>
        </p:nvSpPr>
        <p:spPr bwMode="auto">
          <a:xfrm rot="983871" flipV="1">
            <a:off x="7678738" y="3195638"/>
            <a:ext cx="762000" cy="4572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60" name="Line 36"/>
          <p:cNvSpPr>
            <a:spLocks noChangeShapeType="1"/>
          </p:cNvSpPr>
          <p:nvPr/>
        </p:nvSpPr>
        <p:spPr bwMode="auto">
          <a:xfrm rot="4375276" flipV="1">
            <a:off x="7597775" y="3617913"/>
            <a:ext cx="762000" cy="457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61" name="Arc 37"/>
          <p:cNvSpPr>
            <a:spLocks/>
          </p:cNvSpPr>
          <p:nvPr/>
        </p:nvSpPr>
        <p:spPr bwMode="auto">
          <a:xfrm>
            <a:off x="7593013" y="3490913"/>
            <a:ext cx="233362" cy="146050"/>
          </a:xfrm>
          <a:custGeom>
            <a:avLst/>
            <a:gdLst>
              <a:gd name="T0" fmla="*/ 2147483646 w 21600"/>
              <a:gd name="T1" fmla="*/ 0 h 14604"/>
              <a:gd name="T2" fmla="*/ 2147483646 w 21600"/>
              <a:gd name="T3" fmla="*/ 2147483646 h 14604"/>
              <a:gd name="T4" fmla="*/ 0 w 21600"/>
              <a:gd name="T5" fmla="*/ 1828730613 h 14604"/>
              <a:gd name="T6" fmla="*/ 0 60000 65536"/>
              <a:gd name="T7" fmla="*/ 0 60000 65536"/>
              <a:gd name="T8" fmla="*/ 0 60000 65536"/>
              <a:gd name="T9" fmla="*/ 0 w 21600"/>
              <a:gd name="T10" fmla="*/ 0 h 14604"/>
              <a:gd name="T11" fmla="*/ 21600 w 21600"/>
              <a:gd name="T12" fmla="*/ 14604 h 146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4604" fill="none" extrusionOk="0">
                <a:moveTo>
                  <a:pt x="21522" y="0"/>
                </a:moveTo>
                <a:cubicBezTo>
                  <a:pt x="21574" y="607"/>
                  <a:pt x="21600" y="1217"/>
                  <a:pt x="21600" y="1828"/>
                </a:cubicBezTo>
                <a:cubicBezTo>
                  <a:pt x="21600" y="6423"/>
                  <a:pt x="20134" y="10898"/>
                  <a:pt x="17416" y="14603"/>
                </a:cubicBezTo>
              </a:path>
              <a:path w="21600" h="14604" stroke="0" extrusionOk="0">
                <a:moveTo>
                  <a:pt x="21522" y="0"/>
                </a:moveTo>
                <a:cubicBezTo>
                  <a:pt x="21574" y="607"/>
                  <a:pt x="21600" y="1217"/>
                  <a:pt x="21600" y="1828"/>
                </a:cubicBezTo>
                <a:cubicBezTo>
                  <a:pt x="21600" y="6423"/>
                  <a:pt x="20134" y="10898"/>
                  <a:pt x="17416" y="14603"/>
                </a:cubicBezTo>
                <a:lnTo>
                  <a:pt x="0" y="1828"/>
                </a:lnTo>
                <a:lnTo>
                  <a:pt x="21522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9062" name="Object 38"/>
          <p:cNvGraphicFramePr>
            <a:graphicFrameLocks noChangeAspect="1"/>
          </p:cNvGraphicFramePr>
          <p:nvPr/>
        </p:nvGraphicFramePr>
        <p:xfrm>
          <a:off x="5940425" y="4868863"/>
          <a:ext cx="24876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4" name="公式" r:id="rId36" imgW="1200157" imgH="152512" progId="Equation.3">
                  <p:embed/>
                </p:oleObj>
              </mc:Choice>
              <mc:Fallback>
                <p:oleObj name="公式" r:id="rId36" imgW="1200157" imgH="1525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868863"/>
                        <a:ext cx="24876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3" name="Object 39"/>
          <p:cNvGraphicFramePr>
            <a:graphicFrameLocks noChangeAspect="1"/>
          </p:cNvGraphicFramePr>
          <p:nvPr/>
        </p:nvGraphicFramePr>
        <p:xfrm>
          <a:off x="5292725" y="5229225"/>
          <a:ext cx="35480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5" name="公式" r:id="rId38" imgW="1819401" imgH="342816" progId="Equation.3">
                  <p:embed/>
                </p:oleObj>
              </mc:Choice>
              <mc:Fallback>
                <p:oleObj name="公式" r:id="rId38" imgW="1819401" imgH="3428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229225"/>
                        <a:ext cx="354806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4" name="Object 40"/>
          <p:cNvGraphicFramePr>
            <a:graphicFrameLocks noChangeAspect="1"/>
          </p:cNvGraphicFramePr>
          <p:nvPr/>
        </p:nvGraphicFramePr>
        <p:xfrm>
          <a:off x="395288" y="3860800"/>
          <a:ext cx="41894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6" name="公式" r:id="rId40" imgW="2047771" imgH="380876" progId="Equation.3">
                  <p:embed/>
                </p:oleObj>
              </mc:Choice>
              <mc:Fallback>
                <p:oleObj name="公式" r:id="rId40" imgW="2047771" imgH="38087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860800"/>
                        <a:ext cx="41894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5" name="Object 41"/>
          <p:cNvGraphicFramePr>
            <a:graphicFrameLocks noChangeAspect="1"/>
          </p:cNvGraphicFramePr>
          <p:nvPr/>
        </p:nvGraphicFramePr>
        <p:xfrm>
          <a:off x="755650" y="4724400"/>
          <a:ext cx="39608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7" name="公式" r:id="rId42" imgW="1933586" imgH="323920" progId="Equation.3">
                  <p:embed/>
                </p:oleObj>
              </mc:Choice>
              <mc:Fallback>
                <p:oleObj name="公式" r:id="rId42" imgW="1933586" imgH="32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724400"/>
                        <a:ext cx="396081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6" name="Object 42"/>
          <p:cNvGraphicFramePr>
            <a:graphicFrameLocks noChangeAspect="1"/>
          </p:cNvGraphicFramePr>
          <p:nvPr/>
        </p:nvGraphicFramePr>
        <p:xfrm>
          <a:off x="755650" y="5373688"/>
          <a:ext cx="7858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8" name="Equation" r:id="rId44" imgW="342825" imgH="371429" progId="Equation.3">
                  <p:embed/>
                </p:oleObj>
              </mc:Choice>
              <mc:Fallback>
                <p:oleObj name="Equation" r:id="rId44" imgW="342825" imgH="3714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373688"/>
                        <a:ext cx="78581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7" name="Object 43"/>
          <p:cNvGraphicFramePr>
            <a:graphicFrameLocks noChangeAspect="1"/>
          </p:cNvGraphicFramePr>
          <p:nvPr/>
        </p:nvGraphicFramePr>
        <p:xfrm>
          <a:off x="3203575" y="5805488"/>
          <a:ext cx="19780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9" name="公式" r:id="rId46" imgW="942903" imgH="400042" progId="Equation.3">
                  <p:embed/>
                </p:oleObj>
              </mc:Choice>
              <mc:Fallback>
                <p:oleObj name="公式" r:id="rId46" imgW="942903" imgH="40004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805488"/>
                        <a:ext cx="1978025" cy="889000"/>
                      </a:xfrm>
                      <a:prstGeom prst="rect">
                        <a:avLst/>
                      </a:prstGeom>
                      <a:solidFill>
                        <a:srgbClr val="0099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68" name="AutoShape 44"/>
          <p:cNvSpPr>
            <a:spLocks noChangeArrowheads="1"/>
          </p:cNvSpPr>
          <p:nvPr/>
        </p:nvSpPr>
        <p:spPr bwMode="auto">
          <a:xfrm>
            <a:off x="1404938" y="6237288"/>
            <a:ext cx="1511300" cy="355600"/>
          </a:xfrm>
          <a:prstGeom prst="wedgeRectCallout">
            <a:avLst>
              <a:gd name="adj1" fmla="val 66069"/>
              <a:gd name="adj2" fmla="val -24556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>
                <a:solidFill>
                  <a:srgbClr val="66FFFF"/>
                </a:solidFill>
                <a:latin typeface="Cataneo BT" pitchFamily="66" charset="0"/>
                <a:ea typeface="方正舒体" panose="02010601030101010101" pitchFamily="2" charset="-122"/>
              </a:rPr>
              <a:t>法向加速度</a:t>
            </a:r>
          </a:p>
        </p:txBody>
      </p:sp>
      <p:grpSp>
        <p:nvGrpSpPr>
          <p:cNvPr id="41011" name="Group 51"/>
          <p:cNvGrpSpPr>
            <a:grpSpLocks/>
          </p:cNvGrpSpPr>
          <p:nvPr/>
        </p:nvGrpSpPr>
        <p:grpSpPr bwMode="auto">
          <a:xfrm>
            <a:off x="4643438" y="3789363"/>
            <a:ext cx="2663825" cy="836612"/>
            <a:chOff x="2926" y="2387"/>
            <a:chExt cx="1678" cy="527"/>
          </a:xfrm>
        </p:grpSpPr>
        <p:sp>
          <p:nvSpPr>
            <p:cNvPr id="84014" name="Text Box 14"/>
            <p:cNvSpPr txBox="1">
              <a:spLocks noChangeArrowheads="1"/>
            </p:cNvSpPr>
            <p:nvPr/>
          </p:nvSpPr>
          <p:spPr bwMode="auto">
            <a:xfrm>
              <a:off x="3107" y="2387"/>
              <a:ext cx="1497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Font typeface="Wingdings" panose="05000000000000000000" pitchFamily="2" charset="2"/>
                <a:buNone/>
              </a:pPr>
              <a:r>
                <a:rPr lang="zh-CN" altLang="en-US">
                  <a:solidFill>
                    <a:schemeClr val="accent1"/>
                  </a:solidFill>
                  <a:latin typeface="楷体_GB2312" pitchFamily="49" charset="-122"/>
                  <a:ea typeface="楷体_GB2312" pitchFamily="49" charset="-122"/>
                </a:rPr>
                <a:t>    情况下   与  </a:t>
              </a:r>
              <a:r>
                <a:rPr lang="en-US" altLang="zh-CN">
                  <a:solidFill>
                    <a:schemeClr val="accent1"/>
                  </a:solidFill>
                  <a:latin typeface="楷体_GB2312" pitchFamily="49" charset="-122"/>
                  <a:ea typeface="楷体_GB2312" pitchFamily="49" charset="-122"/>
                </a:rPr>
                <a:t>   </a:t>
              </a:r>
              <a:r>
                <a:rPr lang="zh-CN" altLang="en-US">
                  <a:solidFill>
                    <a:schemeClr val="accent1"/>
                  </a:solidFill>
                  <a:latin typeface="楷体_GB2312" pitchFamily="49" charset="-122"/>
                  <a:ea typeface="楷体_GB2312" pitchFamily="49" charset="-122"/>
                </a:rPr>
                <a:t>垂直</a:t>
              </a:r>
            </a:p>
          </p:txBody>
        </p:sp>
        <p:graphicFrame>
          <p:nvGraphicFramePr>
            <p:cNvPr id="84015" name="Object 47"/>
            <p:cNvGraphicFramePr>
              <a:graphicFrameLocks noChangeAspect="1"/>
            </p:cNvGraphicFramePr>
            <p:nvPr/>
          </p:nvGraphicFramePr>
          <p:xfrm>
            <a:off x="2926" y="2432"/>
            <a:ext cx="603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600" name="公式" r:id="rId48" imgW="562017" imgH="133347" progId="Equation.3">
                    <p:embed/>
                  </p:oleObj>
                </mc:Choice>
                <mc:Fallback>
                  <p:oleObj name="公式" r:id="rId48" imgW="562017" imgH="13334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6" y="2432"/>
                          <a:ext cx="603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16" name="Object 48"/>
            <p:cNvGraphicFramePr>
              <a:graphicFrameLocks noChangeAspect="1"/>
            </p:cNvGraphicFramePr>
            <p:nvPr/>
          </p:nvGraphicFramePr>
          <p:xfrm>
            <a:off x="4105" y="2432"/>
            <a:ext cx="370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601" name="公式" r:id="rId50" imgW="247536" imgH="133347" progId="Equation.3">
                    <p:embed/>
                  </p:oleObj>
                </mc:Choice>
                <mc:Fallback>
                  <p:oleObj name="公式" r:id="rId50" imgW="247536" imgH="13334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2432"/>
                          <a:ext cx="370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17" name="Object 49"/>
            <p:cNvGraphicFramePr>
              <a:graphicFrameLocks noChangeAspect="1"/>
            </p:cNvGraphicFramePr>
            <p:nvPr/>
          </p:nvGraphicFramePr>
          <p:xfrm>
            <a:off x="3424" y="2659"/>
            <a:ext cx="36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602" name="公式" r:id="rId52" imgW="247536" imgH="152512" progId="Equation.3">
                    <p:embed/>
                  </p:oleObj>
                </mc:Choice>
                <mc:Fallback>
                  <p:oleObj name="公式" r:id="rId52" imgW="247536" imgH="1525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2659"/>
                          <a:ext cx="36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ext Box 14"/>
          <p:cNvSpPr txBox="1">
            <a:spLocks noChangeArrowheads="1"/>
          </p:cNvSpPr>
          <p:nvPr/>
        </p:nvSpPr>
        <p:spPr bwMode="auto">
          <a:xfrm>
            <a:off x="5219700" y="6165850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反映了速度方向的变化。</a:t>
            </a:r>
          </a:p>
        </p:txBody>
      </p:sp>
      <p:graphicFrame>
        <p:nvGraphicFramePr>
          <p:cNvPr id="41013" name="Object 53"/>
          <p:cNvGraphicFramePr>
            <a:graphicFrameLocks noChangeAspect="1"/>
          </p:cNvGraphicFramePr>
          <p:nvPr/>
        </p:nvGraphicFramePr>
        <p:xfrm>
          <a:off x="1619250" y="5445125"/>
          <a:ext cx="161925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03" name="公式" r:id="rId54" imgW="914290" imgH="361981" progId="Equation.3">
                  <p:embed/>
                </p:oleObj>
              </mc:Choice>
              <mc:Fallback>
                <p:oleObj name="公式" r:id="rId54" imgW="914290" imgH="36198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445125"/>
                        <a:ext cx="1619250" cy="6810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Line 2"/>
          <p:cNvSpPr>
            <a:spLocks noChangeShapeType="1"/>
          </p:cNvSpPr>
          <p:nvPr/>
        </p:nvSpPr>
        <p:spPr bwMode="auto">
          <a:xfrm rot="9775276" flipH="1" flipV="1">
            <a:off x="6750400" y="1985140"/>
            <a:ext cx="393082" cy="709505"/>
          </a:xfrm>
          <a:prstGeom prst="line">
            <a:avLst/>
          </a:prstGeom>
          <a:noFill/>
          <a:ln w="19050">
            <a:solidFill>
              <a:srgbClr val="FFFF00"/>
            </a:solidFill>
            <a:prstDash val="dash"/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Arc 37"/>
          <p:cNvSpPr>
            <a:spLocks/>
          </p:cNvSpPr>
          <p:nvPr/>
        </p:nvSpPr>
        <p:spPr bwMode="auto">
          <a:xfrm>
            <a:off x="6588125" y="1997076"/>
            <a:ext cx="233362" cy="146050"/>
          </a:xfrm>
          <a:custGeom>
            <a:avLst/>
            <a:gdLst>
              <a:gd name="T0" fmla="*/ 2147483646 w 21600"/>
              <a:gd name="T1" fmla="*/ 0 h 14604"/>
              <a:gd name="T2" fmla="*/ 2147483646 w 21600"/>
              <a:gd name="T3" fmla="*/ 2147483646 h 14604"/>
              <a:gd name="T4" fmla="*/ 0 w 21600"/>
              <a:gd name="T5" fmla="*/ 1828730613 h 14604"/>
              <a:gd name="T6" fmla="*/ 0 60000 65536"/>
              <a:gd name="T7" fmla="*/ 0 60000 65536"/>
              <a:gd name="T8" fmla="*/ 0 60000 65536"/>
              <a:gd name="T9" fmla="*/ 0 w 21600"/>
              <a:gd name="T10" fmla="*/ 0 h 14604"/>
              <a:gd name="T11" fmla="*/ 21600 w 21600"/>
              <a:gd name="T12" fmla="*/ 14604 h 146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4604" fill="none" extrusionOk="0">
                <a:moveTo>
                  <a:pt x="21522" y="0"/>
                </a:moveTo>
                <a:cubicBezTo>
                  <a:pt x="21574" y="607"/>
                  <a:pt x="21600" y="1217"/>
                  <a:pt x="21600" y="1828"/>
                </a:cubicBezTo>
                <a:cubicBezTo>
                  <a:pt x="21600" y="6423"/>
                  <a:pt x="20134" y="10898"/>
                  <a:pt x="17416" y="14603"/>
                </a:cubicBezTo>
              </a:path>
              <a:path w="21600" h="14604" stroke="0" extrusionOk="0">
                <a:moveTo>
                  <a:pt x="21522" y="0"/>
                </a:moveTo>
                <a:cubicBezTo>
                  <a:pt x="21574" y="607"/>
                  <a:pt x="21600" y="1217"/>
                  <a:pt x="21600" y="1828"/>
                </a:cubicBezTo>
                <a:cubicBezTo>
                  <a:pt x="21600" y="6423"/>
                  <a:pt x="20134" y="10898"/>
                  <a:pt x="17416" y="14603"/>
                </a:cubicBezTo>
                <a:lnTo>
                  <a:pt x="0" y="1828"/>
                </a:lnTo>
                <a:lnTo>
                  <a:pt x="21522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723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9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2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12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29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129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1000"/>
                                        <p:tgtEl>
                                          <p:spTgt spid="12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10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12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129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129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9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29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29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2000"/>
                                        <p:tgtEl>
                                          <p:spTgt spid="12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29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9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29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1000"/>
                                        <p:tgtEl>
                                          <p:spTgt spid="129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12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29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29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29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29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29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 animBg="1"/>
      <p:bldP spid="129027" grpId="0" autoUpdateAnimBg="0"/>
      <p:bldP spid="129030" grpId="0" autoUpdateAnimBg="0"/>
      <p:bldP spid="129031" grpId="0" autoUpdateAnimBg="0"/>
      <p:bldP spid="129033" grpId="0" autoUpdateAnimBg="0"/>
      <p:bldP spid="129036" grpId="0" animBg="1" autoUpdateAnimBg="0"/>
      <p:bldP spid="129037" grpId="0"/>
      <p:bldP spid="129038" grpId="0" autoUpdateAnimBg="0"/>
      <p:bldP spid="129042" grpId="0" animBg="1"/>
      <p:bldP spid="129045" grpId="0" animBg="1"/>
      <p:bldP spid="129047" grpId="0" animBg="1"/>
      <p:bldP spid="129050" grpId="0" animBg="1"/>
      <p:bldP spid="129051" grpId="0" animBg="1"/>
      <p:bldP spid="129052" grpId="0" animBg="1"/>
      <p:bldP spid="129053" grpId="0" autoUpdateAnimBg="0"/>
      <p:bldP spid="129054" grpId="0" animBg="1"/>
      <p:bldP spid="129059" grpId="0" animBg="1"/>
      <p:bldP spid="129060" grpId="0" animBg="1"/>
      <p:bldP spid="129061" grpId="0" animBg="1"/>
      <p:bldP spid="129068" grpId="0" animBg="1" autoUpdateAnimBg="0"/>
      <p:bldP spid="3" grpId="0" autoUpdateAnimBg="0"/>
      <p:bldP spid="52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468313" y="188913"/>
          <a:ext cx="824388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76" name="公式" r:id="rId3" imgW="3457673" imgH="400042" progId="Equation.3">
                  <p:embed/>
                </p:oleObj>
              </mc:Choice>
              <mc:Fallback>
                <p:oleObj name="公式" r:id="rId3" imgW="3457673" imgH="40004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88913"/>
                        <a:ext cx="824388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491529" y="1383159"/>
            <a:ext cx="4067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对半径为</a:t>
            </a:r>
            <a:r>
              <a:rPr lang="en-US" altLang="zh-CN" dirty="0" smtClean="0">
                <a:solidFill>
                  <a:schemeClr val="bg1"/>
                </a:solidFill>
                <a:ea typeface="仿宋_GB2312" pitchFamily="49" charset="-122"/>
              </a:rPr>
              <a:t>r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的匀速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率圆周运动</a:t>
            </a:r>
          </a:p>
        </p:txBody>
      </p:sp>
      <p:graphicFrame>
        <p:nvGraphicFramePr>
          <p:cNvPr id="130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334076"/>
              </p:ext>
            </p:extLst>
          </p:nvPr>
        </p:nvGraphicFramePr>
        <p:xfrm>
          <a:off x="4530725" y="1360488"/>
          <a:ext cx="121126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77" name="公式" r:id="rId5" imgW="361991" imgH="180855" progId="Equation.3">
                  <p:embed/>
                </p:oleObj>
              </mc:Choice>
              <mc:Fallback>
                <p:oleObj name="公式" r:id="rId5" imgW="361991" imgH="18085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725" y="1360488"/>
                        <a:ext cx="121126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781047"/>
              </p:ext>
            </p:extLst>
          </p:nvPr>
        </p:nvGraphicFramePr>
        <p:xfrm>
          <a:off x="6031707" y="1158875"/>
          <a:ext cx="216058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78" name="Equation" r:id="rId7" imgW="2114447" imgH="828696" progId="Equation.3">
                  <p:embed/>
                </p:oleObj>
              </mc:Choice>
              <mc:Fallback>
                <p:oleObj name="Equation" r:id="rId7" imgW="2114447" imgH="82869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1707" y="1158875"/>
                        <a:ext cx="216058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250825" y="2035175"/>
            <a:ext cx="3024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  <a:ea typeface="楷体_GB2312" pitchFamily="49" charset="-122"/>
              </a:rPr>
              <a:t>加速度的正交分解</a:t>
            </a:r>
            <a:endParaRPr lang="zh-CN" altLang="en-US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130055" name="Object 7"/>
          <p:cNvGraphicFramePr>
            <a:graphicFrameLocks noChangeAspect="1"/>
          </p:cNvGraphicFramePr>
          <p:nvPr/>
        </p:nvGraphicFramePr>
        <p:xfrm>
          <a:off x="3348038" y="1989138"/>
          <a:ext cx="2063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79" name="公式" r:id="rId9" imgW="790657" imgH="180855" progId="Equation.3">
                  <p:embed/>
                </p:oleObj>
              </mc:Choice>
              <mc:Fallback>
                <p:oleObj name="公式" r:id="rId9" imgW="790657" imgH="18085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989138"/>
                        <a:ext cx="206375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6" name="Line 8"/>
          <p:cNvSpPr>
            <a:spLocks noChangeShapeType="1"/>
          </p:cNvSpPr>
          <p:nvPr/>
        </p:nvSpPr>
        <p:spPr bwMode="auto">
          <a:xfrm>
            <a:off x="7346950" y="2552700"/>
            <a:ext cx="1417638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>
            <a:off x="7321550" y="2581275"/>
            <a:ext cx="0" cy="75247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8" name="Line 10"/>
          <p:cNvSpPr>
            <a:spLocks noChangeShapeType="1"/>
          </p:cNvSpPr>
          <p:nvPr/>
        </p:nvSpPr>
        <p:spPr bwMode="auto">
          <a:xfrm>
            <a:off x="7346950" y="3343275"/>
            <a:ext cx="1417638" cy="0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8764588" y="2590800"/>
            <a:ext cx="0" cy="752475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0" name="Line 12"/>
          <p:cNvSpPr>
            <a:spLocks noChangeShapeType="1"/>
          </p:cNvSpPr>
          <p:nvPr/>
        </p:nvSpPr>
        <p:spPr bwMode="auto">
          <a:xfrm>
            <a:off x="7346950" y="2590800"/>
            <a:ext cx="1417638" cy="75247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1" name="Rectangle 13"/>
          <p:cNvSpPr>
            <a:spLocks noChangeArrowheads="1"/>
          </p:cNvSpPr>
          <p:nvPr/>
        </p:nvSpPr>
        <p:spPr bwMode="auto">
          <a:xfrm>
            <a:off x="8099425" y="26225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Symbol" panose="05050102010706020507" pitchFamily="18" charset="2"/>
              </a:rPr>
              <a:t></a:t>
            </a:r>
          </a:p>
        </p:txBody>
      </p:sp>
      <p:sp>
        <p:nvSpPr>
          <p:cNvPr id="130062" name="Arc 14"/>
          <p:cNvSpPr>
            <a:spLocks/>
          </p:cNvSpPr>
          <p:nvPr/>
        </p:nvSpPr>
        <p:spPr bwMode="auto">
          <a:xfrm rot="-5082526">
            <a:off x="6709569" y="2024857"/>
            <a:ext cx="974725" cy="2014537"/>
          </a:xfrm>
          <a:custGeom>
            <a:avLst/>
            <a:gdLst>
              <a:gd name="T0" fmla="*/ 2147483646 w 21600"/>
              <a:gd name="T1" fmla="*/ 0 h 27768"/>
              <a:gd name="T2" fmla="*/ 2147483646 w 21600"/>
              <a:gd name="T3" fmla="*/ 2147483646 h 27768"/>
              <a:gd name="T4" fmla="*/ 0 w 21600"/>
              <a:gd name="T5" fmla="*/ 2147483646 h 27768"/>
              <a:gd name="T6" fmla="*/ 0 60000 65536"/>
              <a:gd name="T7" fmla="*/ 0 60000 65536"/>
              <a:gd name="T8" fmla="*/ 0 60000 65536"/>
              <a:gd name="T9" fmla="*/ 0 w 21600"/>
              <a:gd name="T10" fmla="*/ 0 h 27768"/>
              <a:gd name="T11" fmla="*/ 21600 w 21600"/>
              <a:gd name="T12" fmla="*/ 27768 h 277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7768" fill="none" extrusionOk="0">
                <a:moveTo>
                  <a:pt x="7783" y="-1"/>
                </a:moveTo>
                <a:cubicBezTo>
                  <a:pt x="16109" y="3216"/>
                  <a:pt x="21600" y="11222"/>
                  <a:pt x="21600" y="20149"/>
                </a:cubicBezTo>
                <a:cubicBezTo>
                  <a:pt x="21600" y="22751"/>
                  <a:pt x="21129" y="25332"/>
                  <a:pt x="20211" y="27767"/>
                </a:cubicBezTo>
              </a:path>
              <a:path w="21600" h="27768" stroke="0" extrusionOk="0">
                <a:moveTo>
                  <a:pt x="7783" y="-1"/>
                </a:moveTo>
                <a:cubicBezTo>
                  <a:pt x="16109" y="3216"/>
                  <a:pt x="21600" y="11222"/>
                  <a:pt x="21600" y="20149"/>
                </a:cubicBezTo>
                <a:cubicBezTo>
                  <a:pt x="21600" y="22751"/>
                  <a:pt x="21129" y="25332"/>
                  <a:pt x="20211" y="27767"/>
                </a:cubicBezTo>
                <a:lnTo>
                  <a:pt x="0" y="20149"/>
                </a:lnTo>
                <a:lnTo>
                  <a:pt x="7783" y="-1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3" name="Rectangle 15"/>
          <p:cNvSpPr>
            <a:spLocks noChangeArrowheads="1"/>
          </p:cNvSpPr>
          <p:nvPr/>
        </p:nvSpPr>
        <p:spPr bwMode="auto">
          <a:xfrm>
            <a:off x="7164388" y="2276475"/>
            <a:ext cx="3270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rgbClr val="FFFF00"/>
                </a:solidFill>
                <a:ea typeface="楷体_GB2312" pitchFamily="49" charset="-122"/>
              </a:rPr>
              <a:t>•</a:t>
            </a:r>
            <a:endParaRPr lang="en-US" altLang="zh-CN">
              <a:solidFill>
                <a:srgbClr val="FFFFCC"/>
              </a:solidFill>
              <a:ea typeface="楷体_GB2312" pitchFamily="49" charset="-122"/>
            </a:endParaRPr>
          </a:p>
        </p:txBody>
      </p:sp>
      <p:graphicFrame>
        <p:nvGraphicFramePr>
          <p:cNvPr id="130064" name="Object 16"/>
          <p:cNvGraphicFramePr>
            <a:graphicFrameLocks noChangeAspect="1"/>
          </p:cNvGraphicFramePr>
          <p:nvPr/>
        </p:nvGraphicFramePr>
        <p:xfrm>
          <a:off x="6908800" y="2759075"/>
          <a:ext cx="3317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0" name="Equation" r:id="rId11" imgW="285867" imgH="380876" progId="Equation.3">
                  <p:embed/>
                </p:oleObj>
              </mc:Choice>
              <mc:Fallback>
                <p:oleObj name="Equation" r:id="rId11" imgW="285867" imgH="38087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8800" y="2759075"/>
                        <a:ext cx="3317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5" name="Object 17"/>
          <p:cNvGraphicFramePr>
            <a:graphicFrameLocks noChangeAspect="1"/>
          </p:cNvGraphicFramePr>
          <p:nvPr/>
        </p:nvGraphicFramePr>
        <p:xfrm>
          <a:off x="8588375" y="2071688"/>
          <a:ext cx="3413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1" name="Equation" r:id="rId13" imgW="295315" imgH="371429" progId="Equation.3">
                  <p:embed/>
                </p:oleObj>
              </mc:Choice>
              <mc:Fallback>
                <p:oleObj name="Equation" r:id="rId13" imgW="295315" imgH="37142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8375" y="2071688"/>
                        <a:ext cx="341313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6" name="Object 18"/>
          <p:cNvGraphicFramePr>
            <a:graphicFrameLocks noChangeAspect="1"/>
          </p:cNvGraphicFramePr>
          <p:nvPr/>
        </p:nvGraphicFramePr>
        <p:xfrm>
          <a:off x="8537575" y="3419475"/>
          <a:ext cx="2270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2" name="Equation" r:id="rId15" imgW="180860" imgH="257247" progId="Equation.3">
                  <p:embed/>
                </p:oleObj>
              </mc:Choice>
              <mc:Fallback>
                <p:oleObj name="Equation" r:id="rId15" imgW="180860" imgH="257247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7575" y="3419475"/>
                        <a:ext cx="2270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7" name="Object 19"/>
          <p:cNvGraphicFramePr>
            <a:graphicFrameLocks/>
          </p:cNvGraphicFramePr>
          <p:nvPr/>
        </p:nvGraphicFramePr>
        <p:xfrm>
          <a:off x="7610475" y="2122488"/>
          <a:ext cx="2301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3" name="Equation" r:id="rId17" imgW="180860" imgH="257247" progId="Equation.3">
                  <p:embed/>
                </p:oleObj>
              </mc:Choice>
              <mc:Fallback>
                <p:oleObj name="Equation" r:id="rId17" imgW="180860" imgH="257247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0475" y="2122488"/>
                        <a:ext cx="2301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68" name="Line 20"/>
          <p:cNvSpPr>
            <a:spLocks noChangeShapeType="1"/>
          </p:cNvSpPr>
          <p:nvPr/>
        </p:nvSpPr>
        <p:spPr bwMode="auto">
          <a:xfrm flipV="1">
            <a:off x="7316788" y="2562225"/>
            <a:ext cx="609600" cy="1905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0069" name="Object 21"/>
          <p:cNvGraphicFramePr>
            <a:graphicFrameLocks noChangeAspect="1"/>
          </p:cNvGraphicFramePr>
          <p:nvPr/>
        </p:nvGraphicFramePr>
        <p:xfrm>
          <a:off x="7240588" y="2200275"/>
          <a:ext cx="280987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4" name="Equation" r:id="rId19" imgW="228640" imgH="247529" progId="Equation.3">
                  <p:embed/>
                </p:oleObj>
              </mc:Choice>
              <mc:Fallback>
                <p:oleObj name="Equation" r:id="rId19" imgW="228640" imgH="24752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0588" y="2200275"/>
                        <a:ext cx="280987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0" name="Object 22"/>
          <p:cNvGraphicFramePr>
            <a:graphicFrameLocks noChangeAspect="1"/>
          </p:cNvGraphicFramePr>
          <p:nvPr/>
        </p:nvGraphicFramePr>
        <p:xfrm>
          <a:off x="971550" y="2538413"/>
          <a:ext cx="46799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5" name="公式" r:id="rId21" imgW="1971648" imgH="400042" progId="Equation.3">
                  <p:embed/>
                </p:oleObj>
              </mc:Choice>
              <mc:Fallback>
                <p:oleObj name="公式" r:id="rId21" imgW="1971648" imgH="40004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538413"/>
                        <a:ext cx="467995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71" name="Rectangle 23"/>
          <p:cNvSpPr>
            <a:spLocks noChangeArrowheads="1"/>
          </p:cNvSpPr>
          <p:nvPr/>
        </p:nvSpPr>
        <p:spPr bwMode="auto">
          <a:xfrm>
            <a:off x="1393825" y="3619500"/>
            <a:ext cx="5049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求抛体运动过程中的曲率半径？</a:t>
            </a:r>
          </a:p>
        </p:txBody>
      </p:sp>
      <p:sp>
        <p:nvSpPr>
          <p:cNvPr id="130088" name="Rectangle 40"/>
          <p:cNvSpPr>
            <a:spLocks noChangeArrowheads="1"/>
          </p:cNvSpPr>
          <p:nvPr/>
        </p:nvSpPr>
        <p:spPr bwMode="auto">
          <a:xfrm>
            <a:off x="374650" y="3619500"/>
            <a:ext cx="1162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思考</a:t>
            </a:r>
          </a:p>
        </p:txBody>
      </p:sp>
      <p:sp>
        <p:nvSpPr>
          <p:cNvPr id="264195" name="Line 3"/>
          <p:cNvSpPr>
            <a:spLocks noChangeShapeType="1"/>
          </p:cNvSpPr>
          <p:nvPr/>
        </p:nvSpPr>
        <p:spPr bwMode="auto">
          <a:xfrm>
            <a:off x="5383213" y="6081713"/>
            <a:ext cx="3352800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196" name="Line 4"/>
          <p:cNvSpPr>
            <a:spLocks noChangeShapeType="1"/>
          </p:cNvSpPr>
          <p:nvPr/>
        </p:nvSpPr>
        <p:spPr bwMode="auto">
          <a:xfrm flipV="1">
            <a:off x="5383213" y="4329113"/>
            <a:ext cx="6350" cy="19050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198" name="Rectangle 6"/>
          <p:cNvSpPr>
            <a:spLocks noChangeArrowheads="1"/>
          </p:cNvSpPr>
          <p:nvPr/>
        </p:nvSpPr>
        <p:spPr bwMode="auto">
          <a:xfrm>
            <a:off x="8264525" y="55483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Math1" pitchFamily="2" charset="2"/>
              </a:rPr>
              <a:t>x</a:t>
            </a:r>
          </a:p>
        </p:txBody>
      </p:sp>
      <p:sp>
        <p:nvSpPr>
          <p:cNvPr id="264199" name="Rectangle 7"/>
          <p:cNvSpPr>
            <a:spLocks noChangeArrowheads="1"/>
          </p:cNvSpPr>
          <p:nvPr/>
        </p:nvSpPr>
        <p:spPr bwMode="auto">
          <a:xfrm>
            <a:off x="5351463" y="60055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Math1" pitchFamily="2" charset="2"/>
              </a:rPr>
              <a:t>o</a:t>
            </a:r>
          </a:p>
        </p:txBody>
      </p:sp>
      <p:sp>
        <p:nvSpPr>
          <p:cNvPr id="264200" name="Freeform 8"/>
          <p:cNvSpPr>
            <a:spLocks/>
          </p:cNvSpPr>
          <p:nvPr/>
        </p:nvSpPr>
        <p:spPr bwMode="auto">
          <a:xfrm>
            <a:off x="5400675" y="4710113"/>
            <a:ext cx="2971800" cy="1346200"/>
          </a:xfrm>
          <a:custGeom>
            <a:avLst/>
            <a:gdLst>
              <a:gd name="T0" fmla="*/ 0 w 1728"/>
              <a:gd name="T1" fmla="*/ 2147483646 h 800"/>
              <a:gd name="T2" fmla="*/ 2147483646 w 1728"/>
              <a:gd name="T3" fmla="*/ 2147483646 h 800"/>
              <a:gd name="T4" fmla="*/ 2147483646 w 1728"/>
              <a:gd name="T5" fmla="*/ 2147483646 h 800"/>
              <a:gd name="T6" fmla="*/ 2147483646 w 1728"/>
              <a:gd name="T7" fmla="*/ 2147483646 h 800"/>
              <a:gd name="T8" fmla="*/ 2147483646 w 1728"/>
              <a:gd name="T9" fmla="*/ 2147483646 h 800"/>
              <a:gd name="T10" fmla="*/ 2147483646 w 1728"/>
              <a:gd name="T11" fmla="*/ 2147483646 h 800"/>
              <a:gd name="T12" fmla="*/ 2147483646 w 1728"/>
              <a:gd name="T13" fmla="*/ 2147483646 h 800"/>
              <a:gd name="T14" fmla="*/ 2147483646 w 1728"/>
              <a:gd name="T15" fmla="*/ 2147483646 h 8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728" h="800">
                <a:moveTo>
                  <a:pt x="0" y="800"/>
                </a:moveTo>
                <a:cubicBezTo>
                  <a:pt x="16" y="788"/>
                  <a:pt x="32" y="776"/>
                  <a:pt x="48" y="752"/>
                </a:cubicBezTo>
                <a:cubicBezTo>
                  <a:pt x="64" y="728"/>
                  <a:pt x="40" y="736"/>
                  <a:pt x="96" y="656"/>
                </a:cubicBezTo>
                <a:cubicBezTo>
                  <a:pt x="152" y="576"/>
                  <a:pt x="272" y="376"/>
                  <a:pt x="384" y="272"/>
                </a:cubicBezTo>
                <a:cubicBezTo>
                  <a:pt x="496" y="168"/>
                  <a:pt x="640" y="64"/>
                  <a:pt x="768" y="32"/>
                </a:cubicBezTo>
                <a:cubicBezTo>
                  <a:pt x="896" y="0"/>
                  <a:pt x="1040" y="32"/>
                  <a:pt x="1152" y="80"/>
                </a:cubicBezTo>
                <a:cubicBezTo>
                  <a:pt x="1264" y="128"/>
                  <a:pt x="1344" y="200"/>
                  <a:pt x="1440" y="320"/>
                </a:cubicBezTo>
                <a:cubicBezTo>
                  <a:pt x="1536" y="440"/>
                  <a:pt x="1680" y="720"/>
                  <a:pt x="1728" y="800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01" name="Rectangle 9"/>
          <p:cNvSpPr>
            <a:spLocks noChangeArrowheads="1"/>
          </p:cNvSpPr>
          <p:nvPr/>
        </p:nvSpPr>
        <p:spPr bwMode="auto">
          <a:xfrm>
            <a:off x="6450013" y="42529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Math1" pitchFamily="2" charset="2"/>
              </a:rPr>
              <a:t>B</a:t>
            </a:r>
          </a:p>
        </p:txBody>
      </p:sp>
      <p:sp>
        <p:nvSpPr>
          <p:cNvPr id="264202" name="Rectangle 10"/>
          <p:cNvSpPr>
            <a:spLocks noChangeArrowheads="1"/>
          </p:cNvSpPr>
          <p:nvPr/>
        </p:nvSpPr>
        <p:spPr bwMode="auto">
          <a:xfrm>
            <a:off x="7915275" y="62087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Math1" pitchFamily="2" charset="2"/>
              </a:rPr>
              <a:t>C</a:t>
            </a:r>
          </a:p>
        </p:txBody>
      </p:sp>
      <p:sp>
        <p:nvSpPr>
          <p:cNvPr id="264203" name="Rectangle 11"/>
          <p:cNvSpPr>
            <a:spLocks noChangeArrowheads="1"/>
          </p:cNvSpPr>
          <p:nvPr/>
        </p:nvSpPr>
        <p:spPr bwMode="auto">
          <a:xfrm>
            <a:off x="5629275" y="5548313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Symbol" panose="05050102010706020507" pitchFamily="18" charset="2"/>
              </a:rPr>
              <a:t></a:t>
            </a:r>
            <a:endParaRPr lang="en-US" altLang="zh-CN" i="1">
              <a:solidFill>
                <a:srgbClr val="66FF99"/>
              </a:solidFill>
              <a:sym typeface="Math1" pitchFamily="2" charset="2"/>
            </a:endParaRPr>
          </a:p>
        </p:txBody>
      </p:sp>
      <p:sp>
        <p:nvSpPr>
          <p:cNvPr id="264204" name="AutoShape 12"/>
          <p:cNvSpPr>
            <a:spLocks noChangeArrowheads="1"/>
          </p:cNvSpPr>
          <p:nvPr/>
        </p:nvSpPr>
        <p:spPr bwMode="auto">
          <a:xfrm>
            <a:off x="6831013" y="4633913"/>
            <a:ext cx="228600" cy="228600"/>
          </a:xfrm>
          <a:prstGeom prst="flowChartConnector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ea typeface="楷体_GB2312" pitchFamily="49" charset="-122"/>
            </a:endParaRPr>
          </a:p>
        </p:txBody>
      </p:sp>
      <p:sp>
        <p:nvSpPr>
          <p:cNvPr id="264205" name="AutoShape 13"/>
          <p:cNvSpPr>
            <a:spLocks noChangeArrowheads="1"/>
          </p:cNvSpPr>
          <p:nvPr/>
        </p:nvSpPr>
        <p:spPr bwMode="auto">
          <a:xfrm>
            <a:off x="8296275" y="5980113"/>
            <a:ext cx="152400" cy="152400"/>
          </a:xfrm>
          <a:prstGeom prst="flowChartConnector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ea typeface="楷体_GB2312" pitchFamily="49" charset="-122"/>
            </a:endParaRPr>
          </a:p>
        </p:txBody>
      </p:sp>
      <p:sp>
        <p:nvSpPr>
          <p:cNvPr id="264206" name="Line 14"/>
          <p:cNvSpPr>
            <a:spLocks noChangeShapeType="1"/>
          </p:cNvSpPr>
          <p:nvPr/>
        </p:nvSpPr>
        <p:spPr bwMode="auto">
          <a:xfrm flipV="1">
            <a:off x="5400675" y="5218113"/>
            <a:ext cx="381000" cy="838200"/>
          </a:xfrm>
          <a:prstGeom prst="line">
            <a:avLst/>
          </a:prstGeom>
          <a:noFill/>
          <a:ln w="349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07" name="Rectangle 15"/>
          <p:cNvSpPr>
            <a:spLocks noChangeArrowheads="1"/>
          </p:cNvSpPr>
          <p:nvPr/>
        </p:nvSpPr>
        <p:spPr bwMode="auto">
          <a:xfrm>
            <a:off x="250825" y="4221163"/>
            <a:ext cx="1377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对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B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点：</a:t>
            </a:r>
          </a:p>
        </p:txBody>
      </p:sp>
      <p:graphicFrame>
        <p:nvGraphicFramePr>
          <p:cNvPr id="264208" name="Object 16"/>
          <p:cNvGraphicFramePr>
            <a:graphicFrameLocks noChangeAspect="1"/>
          </p:cNvGraphicFramePr>
          <p:nvPr/>
        </p:nvGraphicFramePr>
        <p:xfrm>
          <a:off x="284163" y="4721225"/>
          <a:ext cx="1155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6" name="Equation" r:id="rId23" imgW="295315" imgH="114182" progId="Equation.DSMT4">
                  <p:embed/>
                </p:oleObj>
              </mc:Choice>
              <mc:Fallback>
                <p:oleObj name="Equation" r:id="rId23" imgW="295315" imgH="114182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4721225"/>
                        <a:ext cx="11557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209" name="Object 17"/>
          <p:cNvGraphicFramePr>
            <a:graphicFrameLocks noChangeAspect="1"/>
          </p:cNvGraphicFramePr>
          <p:nvPr/>
        </p:nvGraphicFramePr>
        <p:xfrm>
          <a:off x="266700" y="5378450"/>
          <a:ext cx="1582738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7" name="Equation" r:id="rId25" imgW="485894" imgH="342816" progId="Equation.DSMT4">
                  <p:embed/>
                </p:oleObj>
              </mc:Choice>
              <mc:Fallback>
                <p:oleObj name="Equation" r:id="rId25" imgW="485894" imgH="342816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5378450"/>
                        <a:ext cx="1582738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21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252321"/>
              </p:ext>
            </p:extLst>
          </p:nvPr>
        </p:nvGraphicFramePr>
        <p:xfrm>
          <a:off x="1835150" y="5281613"/>
          <a:ext cx="23368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8" name="Equation" r:id="rId27" imgW="800105" imgH="419207" progId="Equation.DSMT4">
                  <p:embed/>
                </p:oleObj>
              </mc:Choice>
              <mc:Fallback>
                <p:oleObj name="Equation" r:id="rId27" imgW="800105" imgH="419207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281613"/>
                        <a:ext cx="23368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4213" name="Oval 21"/>
          <p:cNvSpPr>
            <a:spLocks noChangeArrowheads="1"/>
          </p:cNvSpPr>
          <p:nvPr/>
        </p:nvSpPr>
        <p:spPr bwMode="auto">
          <a:xfrm>
            <a:off x="6373813" y="4786313"/>
            <a:ext cx="1066800" cy="1066800"/>
          </a:xfrm>
          <a:prstGeom prst="ellips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ea typeface="楷体_GB2312" pitchFamily="49" charset="-122"/>
            </a:endParaRPr>
          </a:p>
        </p:txBody>
      </p:sp>
      <p:graphicFrame>
        <p:nvGraphicFramePr>
          <p:cNvPr id="264214" name="Object 22"/>
          <p:cNvGraphicFramePr>
            <a:graphicFrameLocks noChangeAspect="1"/>
          </p:cNvGraphicFramePr>
          <p:nvPr/>
        </p:nvGraphicFramePr>
        <p:xfrm>
          <a:off x="1482725" y="4721225"/>
          <a:ext cx="16224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9" name="Equation" r:id="rId29" imgW="457280" imgH="114182" progId="Equation.DSMT4">
                  <p:embed/>
                </p:oleObj>
              </mc:Choice>
              <mc:Fallback>
                <p:oleObj name="Equation" r:id="rId29" imgW="457280" imgH="114182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2725" y="4721225"/>
                        <a:ext cx="16224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215" name="Object 23"/>
          <p:cNvGraphicFramePr>
            <a:graphicFrameLocks noChangeAspect="1"/>
          </p:cNvGraphicFramePr>
          <p:nvPr/>
        </p:nvGraphicFramePr>
        <p:xfrm>
          <a:off x="3222625" y="4721225"/>
          <a:ext cx="18589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90" name="Equation" r:id="rId31" imgW="657306" imgH="114182" progId="Equation.DSMT4">
                  <p:embed/>
                </p:oleObj>
              </mc:Choice>
              <mc:Fallback>
                <p:oleObj name="Equation" r:id="rId31" imgW="657306" imgH="114182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25" y="4721225"/>
                        <a:ext cx="18589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240" name="Object 48"/>
          <p:cNvGraphicFramePr>
            <a:graphicFrameLocks noChangeAspect="1"/>
          </p:cNvGraphicFramePr>
          <p:nvPr/>
        </p:nvGraphicFramePr>
        <p:xfrm>
          <a:off x="5543550" y="4678363"/>
          <a:ext cx="3968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91" name="Equation" r:id="rId33" imgW="47510" imgH="114182" progId="Equation.DSMT4">
                  <p:embed/>
                </p:oleObj>
              </mc:Choice>
              <mc:Fallback>
                <p:oleObj name="Equation" r:id="rId33" imgW="47510" imgH="114182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0" y="4678363"/>
                        <a:ext cx="3968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210" name="Object 18"/>
          <p:cNvGraphicFramePr>
            <a:graphicFrameLocks noChangeAspect="1"/>
          </p:cNvGraphicFramePr>
          <p:nvPr/>
        </p:nvGraphicFramePr>
        <p:xfrm>
          <a:off x="6372225" y="6165850"/>
          <a:ext cx="12080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92" name="Equation" r:id="rId35" imgW="333377" imgH="114182" progId="Equation.3">
                  <p:embed/>
                </p:oleObj>
              </mc:Choice>
              <mc:Fallback>
                <p:oleObj name="Equation" r:id="rId35" imgW="333377" imgH="11418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6165850"/>
                        <a:ext cx="12080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0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0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0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0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0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64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6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64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264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64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26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4" dur="500"/>
                                        <p:tgtEl>
                                          <p:spTgt spid="26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264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264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autoUpdateAnimBg="0"/>
      <p:bldP spid="130054" grpId="0" autoUpdateAnimBg="0"/>
      <p:bldP spid="130056" grpId="0" animBg="1"/>
      <p:bldP spid="130057" grpId="0" animBg="1"/>
      <p:bldP spid="130058" grpId="0" animBg="1"/>
      <p:bldP spid="130059" grpId="0" animBg="1"/>
      <p:bldP spid="130060" grpId="0" animBg="1"/>
      <p:bldP spid="130061" grpId="0" autoUpdateAnimBg="0"/>
      <p:bldP spid="130062" grpId="0" animBg="1"/>
      <p:bldP spid="130063" grpId="0" autoUpdateAnimBg="0"/>
      <p:bldP spid="130068" grpId="0" animBg="1"/>
      <p:bldP spid="130071" grpId="0" autoUpdateAnimBg="0"/>
      <p:bldP spid="130088" grpId="0" build="p" autoUpdateAnimBg="0"/>
      <p:bldP spid="264195" grpId="0" animBg="1"/>
      <p:bldP spid="264196" grpId="0" animBg="1"/>
      <p:bldP spid="264198" grpId="0" build="p" autoUpdateAnimBg="0" advAuto="0"/>
      <p:bldP spid="264199" grpId="0" build="p" autoUpdateAnimBg="0" advAuto="0"/>
      <p:bldP spid="264200" grpId="0" animBg="1"/>
      <p:bldP spid="264201" grpId="0" build="p" autoUpdateAnimBg="0" advAuto="0"/>
      <p:bldP spid="264202" grpId="0" build="p" autoUpdateAnimBg="0" advAuto="0"/>
      <p:bldP spid="264203" grpId="0" build="p" autoUpdateAnimBg="0" advAuto="0"/>
      <p:bldP spid="264204" grpId="0" animBg="1"/>
      <p:bldP spid="264205" grpId="0" animBg="1"/>
      <p:bldP spid="264206" grpId="0" animBg="1"/>
      <p:bldP spid="264207" grpId="0" build="p" autoUpdateAnimBg="0"/>
      <p:bldP spid="2642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209550" y="626888"/>
            <a:ext cx="8755063" cy="618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0" dirty="0">
                <a:solidFill>
                  <a:srgbClr val="00FFFF"/>
                </a:solidFill>
                <a:ea typeface="楷体_GB2312" pitchFamily="49" charset="-122"/>
              </a:rPr>
              <a:t> </a:t>
            </a:r>
            <a:r>
              <a:rPr lang="en-US" altLang="zh-CN" sz="1600" b="0" dirty="0">
                <a:solidFill>
                  <a:srgbClr val="00FFFF"/>
                </a:solidFill>
                <a:ea typeface="楷体_GB2312" pitchFamily="49" charset="-122"/>
              </a:rPr>
              <a:t>●</a:t>
            </a:r>
            <a:r>
              <a:rPr lang="en-US" altLang="zh-CN" sz="2000" dirty="0">
                <a:solidFill>
                  <a:srgbClr val="00FFFF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作业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：</a:t>
            </a:r>
            <a:r>
              <a:rPr lang="zh-CN" altLang="en-US" dirty="0" smtClean="0">
                <a:solidFill>
                  <a:srgbClr val="FFFF00"/>
                </a:solidFill>
              </a:rPr>
              <a:t>在</a:t>
            </a:r>
            <a:r>
              <a:rPr lang="zh-CN" altLang="en-US" dirty="0">
                <a:solidFill>
                  <a:srgbClr val="FFFF00"/>
                </a:solidFill>
              </a:rPr>
              <a:t>中二楼</a:t>
            </a:r>
            <a:r>
              <a:rPr lang="en-US" altLang="zh-CN" dirty="0">
                <a:solidFill>
                  <a:srgbClr val="FFFF00"/>
                </a:solidFill>
              </a:rPr>
              <a:t>3216</a:t>
            </a:r>
            <a:r>
              <a:rPr lang="zh-CN" altLang="en-US" dirty="0">
                <a:solidFill>
                  <a:srgbClr val="FFFF00"/>
                </a:solidFill>
              </a:rPr>
              <a:t>购买（</a:t>
            </a:r>
            <a:r>
              <a:rPr lang="zh-CN" altLang="en-US" dirty="0">
                <a:solidFill>
                  <a:srgbClr val="00FFFF"/>
                </a:solidFill>
              </a:rPr>
              <a:t>待通知，以班级为单位</a:t>
            </a:r>
            <a:r>
              <a:rPr lang="zh-CN" altLang="en-US" dirty="0">
                <a:solidFill>
                  <a:srgbClr val="FFFF00"/>
                </a:solidFill>
              </a:rPr>
              <a:t>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        以平时成绩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(10%)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记入期末成绩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        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注意：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按学校规定缺交作业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1/3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以上者，不能参加期末考试</a:t>
            </a:r>
            <a:endParaRPr lang="en-US" altLang="zh-CN" dirty="0">
              <a:solidFill>
                <a:srgbClr val="FFFF00"/>
              </a:solidFill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作业提交说明（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思源学堂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线</a:t>
            </a:r>
            <a:r>
              <a:rPr lang="en-US" altLang="zh-CN" dirty="0" smtClean="0">
                <a:solidFill>
                  <a:srgbClr val="00FFFF"/>
                </a:solidFill>
                <a:ea typeface="楷体_GB2312" pitchFamily="49" charset="-122"/>
              </a:rPr>
              <a:t>syxt.xjtu.edu.cn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上提交，线上批改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）</a:t>
            </a:r>
            <a:endParaRPr lang="en-US" altLang="zh-CN" dirty="0">
              <a:solidFill>
                <a:srgbClr val="00FFFF"/>
              </a:solidFill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文件名称：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学号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+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姓名，例如：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2196413072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马鑫鹏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文件内容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：手写！直接在作业册上作答，拍照上传即可；每页均请标注清楚学号和姓名！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文件格式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：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PDF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WORD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提交时间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：以每次作业的截止日期为准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注意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：每次作业每位学生有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3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次提交机会，最终分数以最后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次提交的作业为准。作业逾期提交，分数记为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0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分。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16920" y="116632"/>
            <a:ext cx="882332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400" dirty="0">
                <a:solidFill>
                  <a:srgbClr val="00FFFF"/>
                </a:solidFill>
                <a:ea typeface="楷体_GB2312" pitchFamily="49" charset="-122"/>
              </a:rPr>
              <a:t> </a:t>
            </a:r>
            <a:r>
              <a:rPr lang="zh-CN" altLang="en-US" sz="3000" dirty="0" smtClean="0">
                <a:solidFill>
                  <a:srgbClr val="00FFFF"/>
                </a:solidFill>
                <a:ea typeface="楷体_GB2312" pitchFamily="49" charset="-122"/>
              </a:rPr>
              <a:t>课程作业、考试与答疑</a:t>
            </a:r>
            <a:endParaRPr lang="zh-CN" altLang="en-US" sz="3000" dirty="0">
              <a:solidFill>
                <a:schemeClr val="bg1"/>
              </a:solidFill>
              <a:ea typeface="楷体_GB2312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255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1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1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1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1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1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1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1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1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71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4" grpId="0" build="p" autoUpdateAnimBg="0"/>
      <p:bldP spid="3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9" name="Text Box 7"/>
          <p:cNvSpPr txBox="1">
            <a:spLocks noChangeArrowheads="1"/>
          </p:cNvSpPr>
          <p:nvPr/>
        </p:nvSpPr>
        <p:spPr bwMode="auto">
          <a:xfrm>
            <a:off x="858044" y="1233489"/>
            <a:ext cx="4259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第一类问题</a:t>
            </a:r>
          </a:p>
        </p:txBody>
      </p:sp>
      <p:graphicFrame>
        <p:nvGraphicFramePr>
          <p:cNvPr id="15668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726086"/>
              </p:ext>
            </p:extLst>
          </p:nvPr>
        </p:nvGraphicFramePr>
        <p:xfrm>
          <a:off x="2591594" y="1233489"/>
          <a:ext cx="3817937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87" name="公式" r:id="rId3" imgW="1600209" imgH="171408" progId="Equation.3">
                  <p:embed/>
                </p:oleObj>
              </mc:Choice>
              <mc:Fallback>
                <p:oleObj name="公式" r:id="rId3" imgW="1600209" imgH="1714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1594" y="1233489"/>
                        <a:ext cx="3817937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81" name="Text Box 9"/>
          <p:cNvSpPr txBox="1">
            <a:spLocks noChangeArrowheads="1"/>
          </p:cNvSpPr>
          <p:nvPr/>
        </p:nvSpPr>
        <p:spPr bwMode="auto">
          <a:xfrm>
            <a:off x="834895" y="5044108"/>
            <a:ext cx="4046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第二类问题</a:t>
            </a:r>
          </a:p>
        </p:txBody>
      </p:sp>
      <p:graphicFrame>
        <p:nvGraphicFramePr>
          <p:cNvPr id="1566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169973"/>
              </p:ext>
            </p:extLst>
          </p:nvPr>
        </p:nvGraphicFramePr>
        <p:xfrm>
          <a:off x="2855783" y="5090145"/>
          <a:ext cx="46704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88" name="公式" r:id="rId5" imgW="1971648" imgH="171408" progId="Equation.3">
                  <p:embed/>
                </p:oleObj>
              </mc:Choice>
              <mc:Fallback>
                <p:oleObj name="公式" r:id="rId5" imgW="1971648" imgH="1714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783" y="5090145"/>
                        <a:ext cx="4670425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83" name="Rectangle 11"/>
          <p:cNvSpPr>
            <a:spLocks noChangeArrowheads="1"/>
          </p:cNvSpPr>
          <p:nvPr/>
        </p:nvSpPr>
        <p:spPr bwMode="auto">
          <a:xfrm>
            <a:off x="3065333" y="4509120"/>
            <a:ext cx="2014537" cy="4318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rgbClr val="FF0000"/>
                </a:solidFill>
                <a:ea typeface="楷体_GB2312" pitchFamily="49" charset="-122"/>
              </a:rPr>
              <a:t>初始条件</a:t>
            </a:r>
          </a:p>
        </p:txBody>
      </p:sp>
      <p:sp>
        <p:nvSpPr>
          <p:cNvPr id="156684" name="Line 12"/>
          <p:cNvSpPr>
            <a:spLocks noChangeShapeType="1"/>
          </p:cNvSpPr>
          <p:nvPr/>
        </p:nvSpPr>
        <p:spPr bwMode="auto">
          <a:xfrm rot="10800000" flipH="1" flipV="1">
            <a:off x="3411408" y="4923458"/>
            <a:ext cx="14287" cy="309562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5" name="Line 13"/>
          <p:cNvSpPr>
            <a:spLocks noChangeShapeType="1"/>
          </p:cNvSpPr>
          <p:nvPr/>
        </p:nvSpPr>
        <p:spPr bwMode="auto">
          <a:xfrm rot="10800000" flipH="1" flipV="1">
            <a:off x="4430583" y="4925045"/>
            <a:ext cx="3175" cy="309563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6" name="Text Box 14"/>
          <p:cNvSpPr txBox="1">
            <a:spLocks noChangeArrowheads="1"/>
          </p:cNvSpPr>
          <p:nvPr/>
        </p:nvSpPr>
        <p:spPr bwMode="auto">
          <a:xfrm>
            <a:off x="755650" y="1968617"/>
            <a:ext cx="367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dirty="0">
                <a:solidFill>
                  <a:srgbClr val="FFFF66"/>
                </a:solidFill>
                <a:ea typeface="仿宋_GB2312" pitchFamily="49" charset="-122"/>
              </a:rPr>
              <a:t>自然坐标</a:t>
            </a:r>
            <a:r>
              <a:rPr lang="zh-CN" altLang="en-US" dirty="0">
                <a:solidFill>
                  <a:srgbClr val="FFFF66"/>
                </a:solidFill>
                <a:ea typeface="仿宋_GB2312" pitchFamily="49" charset="-122"/>
              </a:rPr>
              <a:t>系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中的</a:t>
            </a:r>
            <a:r>
              <a:rPr lang="zh-CN" altLang="en-US" dirty="0">
                <a:solidFill>
                  <a:srgbClr val="66FFFF"/>
                </a:solidFill>
                <a:latin typeface="Arial" panose="020B0604020202020204" pitchFamily="34" charset="0"/>
                <a:ea typeface="仿宋_GB2312" pitchFamily="49" charset="-122"/>
              </a:rPr>
              <a:t>速度</a:t>
            </a:r>
          </a:p>
        </p:txBody>
      </p:sp>
      <p:graphicFrame>
        <p:nvGraphicFramePr>
          <p:cNvPr id="15668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592907"/>
              </p:ext>
            </p:extLst>
          </p:nvPr>
        </p:nvGraphicFramePr>
        <p:xfrm>
          <a:off x="3924300" y="1843088"/>
          <a:ext cx="18002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89" name="公式" r:id="rId7" imgW="790657" imgH="342816" progId="Equation.3">
                  <p:embed/>
                </p:oleObj>
              </mc:Choice>
              <mc:Fallback>
                <p:oleObj name="公式" r:id="rId7" imgW="790657" imgH="3428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843088"/>
                        <a:ext cx="1800225" cy="846137"/>
                      </a:xfrm>
                      <a:prstGeom prst="rect">
                        <a:avLst/>
                      </a:prstGeom>
                      <a:solidFill>
                        <a:srgbClr val="009999"/>
                      </a:solidFill>
                      <a:ln w="9525">
                        <a:solidFill>
                          <a:srgbClr val="0099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337724"/>
              </p:ext>
            </p:extLst>
          </p:nvPr>
        </p:nvGraphicFramePr>
        <p:xfrm>
          <a:off x="3779912" y="5621338"/>
          <a:ext cx="1703388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90" name="Equation" r:id="rId9" imgW="774360" imgH="393480" progId="Equation.DSMT4">
                  <p:embed/>
                </p:oleObj>
              </mc:Choice>
              <mc:Fallback>
                <p:oleObj name="Equation" r:id="rId9" imgW="7743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5621338"/>
                        <a:ext cx="1703388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99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367569" y="379665"/>
            <a:ext cx="648072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000" dirty="0" smtClean="0">
                <a:solidFill>
                  <a:srgbClr val="66FFFF"/>
                </a:solidFill>
                <a:ea typeface="仿宋_GB2312" pitchFamily="49" charset="-122"/>
              </a:rPr>
              <a:t>运动学中的两</a:t>
            </a:r>
            <a:r>
              <a:rPr lang="zh-CN" altLang="en-US" sz="3000" dirty="0">
                <a:solidFill>
                  <a:srgbClr val="66FFFF"/>
                </a:solidFill>
                <a:ea typeface="仿宋_GB2312" pitchFamily="49" charset="-122"/>
              </a:rPr>
              <a:t>类问题（</a:t>
            </a:r>
            <a:r>
              <a:rPr lang="zh-CN" altLang="en-US" sz="3000" dirty="0">
                <a:solidFill>
                  <a:srgbClr val="FFFF00"/>
                </a:solidFill>
                <a:ea typeface="仿宋_GB2312" pitchFamily="49" charset="-122"/>
              </a:rPr>
              <a:t>自然坐标系</a:t>
            </a:r>
            <a:r>
              <a:rPr lang="zh-CN" altLang="en-US" sz="3000" dirty="0">
                <a:solidFill>
                  <a:srgbClr val="66FFFF"/>
                </a:solidFill>
                <a:ea typeface="仿宋_GB2312" pitchFamily="49" charset="-122"/>
              </a:rPr>
              <a:t>）</a:t>
            </a: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747076" y="2832260"/>
            <a:ext cx="367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dirty="0">
                <a:solidFill>
                  <a:srgbClr val="FFFF66"/>
                </a:solidFill>
                <a:ea typeface="仿宋_GB2312" pitchFamily="49" charset="-122"/>
              </a:rPr>
              <a:t>自然坐标</a:t>
            </a:r>
            <a:r>
              <a:rPr lang="zh-CN" altLang="en-US" dirty="0">
                <a:solidFill>
                  <a:srgbClr val="FFFF66"/>
                </a:solidFill>
                <a:ea typeface="仿宋_GB2312" pitchFamily="49" charset="-122"/>
              </a:rPr>
              <a:t>系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中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的</a:t>
            </a:r>
            <a:r>
              <a:rPr lang="zh-CN" altLang="en-US" dirty="0" smtClean="0">
                <a:solidFill>
                  <a:srgbClr val="66FFFF"/>
                </a:solidFill>
                <a:latin typeface="Arial" panose="020B0604020202020204" pitchFamily="34" charset="0"/>
                <a:ea typeface="仿宋_GB2312" pitchFamily="49" charset="-122"/>
              </a:rPr>
              <a:t>加速度</a:t>
            </a:r>
            <a:endParaRPr lang="zh-CN" altLang="en-US" dirty="0">
              <a:solidFill>
                <a:srgbClr val="66FFFF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302305"/>
              </p:ext>
            </p:extLst>
          </p:nvPr>
        </p:nvGraphicFramePr>
        <p:xfrm>
          <a:off x="485986" y="3310404"/>
          <a:ext cx="824388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91" name="公式" r:id="rId11" imgW="3457673" imgH="400042" progId="Equation.3">
                  <p:embed/>
                </p:oleObj>
              </mc:Choice>
              <mc:Fallback>
                <p:oleObj name="公式" r:id="rId11" imgW="3457673" imgH="40004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86" y="3310404"/>
                        <a:ext cx="824388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383477" y="5655105"/>
            <a:ext cx="32524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FF00"/>
                </a:solidFill>
                <a:ea typeface="仿宋_GB2312" pitchFamily="49" charset="-122"/>
              </a:rPr>
              <a:t>在第二</a:t>
            </a:r>
            <a:r>
              <a:rPr lang="zh-CN" altLang="en-US" dirty="0">
                <a:solidFill>
                  <a:srgbClr val="FFFF00"/>
                </a:solidFill>
                <a:ea typeface="仿宋_GB2312" pitchFamily="49" charset="-122"/>
              </a:rPr>
              <a:t>类</a:t>
            </a:r>
            <a:r>
              <a:rPr lang="zh-CN" altLang="en-US" dirty="0" smtClean="0">
                <a:solidFill>
                  <a:srgbClr val="FFFF00"/>
                </a:solidFill>
                <a:ea typeface="仿宋_GB2312" pitchFamily="49" charset="-122"/>
              </a:rPr>
              <a:t>问题中，注意变量替换的重要性，如</a:t>
            </a:r>
            <a:endParaRPr lang="zh-CN" altLang="en-US" dirty="0">
              <a:solidFill>
                <a:srgbClr val="FFFF00"/>
              </a:solidFill>
              <a:ea typeface="仿宋_GB2312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603861"/>
              </p:ext>
            </p:extLst>
          </p:nvPr>
        </p:nvGraphicFramePr>
        <p:xfrm>
          <a:off x="5508104" y="5589240"/>
          <a:ext cx="3102557" cy="1001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92" name="Equation" r:id="rId13" imgW="1218960" imgH="393480" progId="Equation.DSMT4">
                  <p:embed/>
                </p:oleObj>
              </mc:Choice>
              <mc:Fallback>
                <p:oleObj name="Equation" r:id="rId13" imgW="1218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08104" y="5589240"/>
                        <a:ext cx="3102557" cy="10018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8863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6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0" fill="hold"/>
                                        <p:tgtEl>
                                          <p:spTgt spid="156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0" fill="hold"/>
                                        <p:tgtEl>
                                          <p:spTgt spid="156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5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6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9" grpId="0" autoUpdateAnimBg="0"/>
      <p:bldP spid="156681" grpId="0" autoUpdateAnimBg="0"/>
      <p:bldP spid="156683" grpId="0" animBg="1"/>
      <p:bldP spid="156684" grpId="0" animBg="1"/>
      <p:bldP spid="156685" grpId="0" animBg="1"/>
      <p:bldP spid="156686" grpId="0"/>
      <p:bldP spid="17" grpId="0" autoUpdateAnimBg="0"/>
      <p:bldP spid="18" grpId="0"/>
      <p:bldP spid="20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762000" y="336550"/>
            <a:ext cx="7848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一汽车在半径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R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=200m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的圆弧形公路上行驶，其运动学方程为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s 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=20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- 0.2 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 baseline="28000" dirty="0">
                <a:solidFill>
                  <a:srgbClr val="66FFFF"/>
                </a:solidFill>
                <a:ea typeface="仿宋_GB2312" pitchFamily="49" charset="-122"/>
              </a:rPr>
              <a:t>2 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(SI)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 .</a:t>
            </a:r>
          </a:p>
        </p:txBody>
      </p:sp>
      <p:graphicFrame>
        <p:nvGraphicFramePr>
          <p:cNvPr id="131075" name="Object 3"/>
          <p:cNvGraphicFramePr>
            <a:graphicFrameLocks noChangeAspect="1"/>
          </p:cNvGraphicFramePr>
          <p:nvPr/>
        </p:nvGraphicFramePr>
        <p:xfrm>
          <a:off x="1476375" y="2359025"/>
          <a:ext cx="25622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98" name="Equation" r:id="rId3" imgW="2505051" imgH="790635" progId="Equation.3">
                  <p:embed/>
                </p:oleObj>
              </mc:Choice>
              <mc:Fallback>
                <p:oleObj name="Equation" r:id="rId3" imgW="2505051" imgH="79063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359025"/>
                        <a:ext cx="256222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762000" y="1905000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根据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速度和加速度在自然坐标系中的表示形式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，有</a:t>
            </a:r>
          </a:p>
        </p:txBody>
      </p:sp>
      <p:graphicFrame>
        <p:nvGraphicFramePr>
          <p:cNvPr id="131077" name="Object 5"/>
          <p:cNvGraphicFramePr>
            <a:graphicFrameLocks noChangeAspect="1"/>
          </p:cNvGraphicFramePr>
          <p:nvPr/>
        </p:nvGraphicFramePr>
        <p:xfrm>
          <a:off x="1447800" y="3197225"/>
          <a:ext cx="21717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99" name="Equation" r:id="rId5" imgW="2114447" imgH="790635" progId="Equation.3">
                  <p:embed/>
                </p:oleObj>
              </mc:Choice>
              <mc:Fallback>
                <p:oleObj name="Equation" r:id="rId5" imgW="2114447" imgH="79063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97225"/>
                        <a:ext cx="21717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8" name="Object 6"/>
          <p:cNvGraphicFramePr>
            <a:graphicFrameLocks noChangeAspect="1"/>
          </p:cNvGraphicFramePr>
          <p:nvPr/>
        </p:nvGraphicFramePr>
        <p:xfrm>
          <a:off x="4343400" y="3124200"/>
          <a:ext cx="31559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00" name="Equation" r:id="rId7" imgW="3105130" imgH="838144" progId="Equation.3">
                  <p:embed/>
                </p:oleObj>
              </mc:Choice>
              <mc:Fallback>
                <p:oleObj name="Equation" r:id="rId7" imgW="3105130" imgH="83814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124200"/>
                        <a:ext cx="315595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9" name="Object 7"/>
          <p:cNvGraphicFramePr>
            <a:graphicFrameLocks noChangeAspect="1"/>
          </p:cNvGraphicFramePr>
          <p:nvPr/>
        </p:nvGraphicFramePr>
        <p:xfrm>
          <a:off x="4737100" y="2579688"/>
          <a:ext cx="235743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01" name="公式" r:id="rId9" imgW="2305025" imgH="342816" progId="Equation.3">
                  <p:embed/>
                </p:oleObj>
              </mc:Choice>
              <mc:Fallback>
                <p:oleObj name="公式" r:id="rId9" imgW="2305025" imgH="34281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2579688"/>
                        <a:ext cx="2357438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80" name="Object 8"/>
          <p:cNvGraphicFramePr>
            <a:graphicFrameLocks noChangeAspect="1"/>
          </p:cNvGraphicFramePr>
          <p:nvPr/>
        </p:nvGraphicFramePr>
        <p:xfrm>
          <a:off x="1328738" y="5000625"/>
          <a:ext cx="68834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02" name="公式" r:id="rId11" imgW="3162357" imgH="266694" progId="Equation.3">
                  <p:embed/>
                </p:oleObj>
              </mc:Choice>
              <mc:Fallback>
                <p:oleObj name="公式" r:id="rId11" imgW="3162357" imgH="26669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5000625"/>
                        <a:ext cx="68834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81" name="Rectangle 9"/>
          <p:cNvSpPr>
            <a:spLocks noChangeArrowheads="1"/>
          </p:cNvSpPr>
          <p:nvPr/>
        </p:nvSpPr>
        <p:spPr bwMode="auto">
          <a:xfrm>
            <a:off x="224515" y="378768"/>
            <a:ext cx="647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rgbClr val="FFFF00"/>
                </a:solidFill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</a:rPr>
              <a:t>6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31082" name="Rectangle 10"/>
          <p:cNvSpPr>
            <a:spLocks noChangeArrowheads="1"/>
          </p:cNvSpPr>
          <p:nvPr/>
        </p:nvSpPr>
        <p:spPr bwMode="auto">
          <a:xfrm>
            <a:off x="727075" y="1387475"/>
            <a:ext cx="561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汽车在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 1s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时的速度和加速度的大小。</a:t>
            </a:r>
          </a:p>
        </p:txBody>
      </p:sp>
      <p:sp>
        <p:nvSpPr>
          <p:cNvPr id="131083" name="Rectangle 11"/>
          <p:cNvSpPr>
            <a:spLocks noChangeArrowheads="1"/>
          </p:cNvSpPr>
          <p:nvPr/>
        </p:nvSpPr>
        <p:spPr bwMode="auto">
          <a:xfrm>
            <a:off x="304800" y="137160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1084" name="Rectangle 12"/>
          <p:cNvSpPr>
            <a:spLocks noChangeArrowheads="1"/>
          </p:cNvSpPr>
          <p:nvPr/>
        </p:nvSpPr>
        <p:spPr bwMode="auto">
          <a:xfrm>
            <a:off x="304800" y="190500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</a:p>
        </p:txBody>
      </p:sp>
      <p:graphicFrame>
        <p:nvGraphicFramePr>
          <p:cNvPr id="131085" name="Object 13"/>
          <p:cNvGraphicFramePr>
            <a:graphicFrameLocks noChangeAspect="1"/>
          </p:cNvGraphicFramePr>
          <p:nvPr/>
        </p:nvGraphicFramePr>
        <p:xfrm>
          <a:off x="4289425" y="4073525"/>
          <a:ext cx="43148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03" name="公式" r:id="rId13" imgW="1962200" imgH="371429" progId="Equation.3">
                  <p:embed/>
                </p:oleObj>
              </mc:Choice>
              <mc:Fallback>
                <p:oleObj name="公式" r:id="rId13" imgW="1962200" imgH="37142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9425" y="4073525"/>
                        <a:ext cx="43148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1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1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4" grpId="0" autoUpdateAnimBg="0"/>
      <p:bldP spid="131076" grpId="0" autoUpdateAnimBg="0"/>
      <p:bldP spid="131081" grpId="0" build="p" autoUpdateAnimBg="0"/>
      <p:bldP spid="131082" grpId="0" build="p" autoUpdateAnimBg="0"/>
      <p:bldP spid="131083" grpId="0" build="p" autoUpdateAnimBg="0"/>
      <p:bldP spid="131084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762000" y="332656"/>
            <a:ext cx="7848600" cy="10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一物体在半径为 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R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的圆环上运动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初速度为 </a:t>
            </a:r>
            <a:r>
              <a:rPr lang="en-US" altLang="zh-CN" sz="2800" i="1" dirty="0">
                <a:solidFill>
                  <a:srgbClr val="66FFFF"/>
                </a:solidFill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lang="en-US" altLang="zh-CN" baseline="-25000" dirty="0">
                <a:solidFill>
                  <a:srgbClr val="66FFFF"/>
                </a:solidFill>
                <a:ea typeface="仿宋_GB2312" pitchFamily="49" charset="-122"/>
              </a:rPr>
              <a:t>0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.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已知加速度与速度之间的夹角 </a:t>
            </a:r>
            <a:r>
              <a:rPr kumimoji="0" lang="en-US" altLang="zh-CN" i="1" dirty="0">
                <a:solidFill>
                  <a:srgbClr val="66FFFF"/>
                </a:solidFill>
                <a:latin typeface="Symbol" panose="05050102010706020507" pitchFamily="18" charset="2"/>
                <a:ea typeface="仿宋_GB2312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000" i="1" dirty="0">
                <a:solidFill>
                  <a:srgbClr val="66FFFF"/>
                </a:solidFill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保持不变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.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224515" y="432024"/>
            <a:ext cx="647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rgbClr val="FFFF00"/>
                </a:solidFill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</a:rPr>
              <a:t>7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755650" y="1475656"/>
            <a:ext cx="4205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速度大小与时间的函数关系。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304800" y="1474068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306388" y="2364656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</a:p>
        </p:txBody>
      </p:sp>
      <p:graphicFrame>
        <p:nvGraphicFramePr>
          <p:cNvPr id="1321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06894"/>
              </p:ext>
            </p:extLst>
          </p:nvPr>
        </p:nvGraphicFramePr>
        <p:xfrm>
          <a:off x="5294111" y="3241054"/>
          <a:ext cx="13747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4" name="公式" r:id="rId3" imgW="638140" imgH="361981" progId="Equation.3">
                  <p:embed/>
                </p:oleObj>
              </mc:Choice>
              <mc:Fallback>
                <p:oleObj name="公式" r:id="rId3" imgW="638140" imgH="36198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111" y="3241054"/>
                        <a:ext cx="137477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28505"/>
              </p:ext>
            </p:extLst>
          </p:nvPr>
        </p:nvGraphicFramePr>
        <p:xfrm>
          <a:off x="762000" y="4276005"/>
          <a:ext cx="198596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5" name="公式" r:id="rId5" imgW="942903" imgH="304755" progId="Equation.3">
                  <p:embed/>
                </p:oleObj>
              </mc:Choice>
              <mc:Fallback>
                <p:oleObj name="公式" r:id="rId5" imgW="942903" imgH="30475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76005"/>
                        <a:ext cx="1985962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208075"/>
              </p:ext>
            </p:extLst>
          </p:nvPr>
        </p:nvGraphicFramePr>
        <p:xfrm>
          <a:off x="6443663" y="4360142"/>
          <a:ext cx="173355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6" name="公式" r:id="rId7" imgW="819271" imgH="323920" progId="Equation.3">
                  <p:embed/>
                </p:oleObj>
              </mc:Choice>
              <mc:Fallback>
                <p:oleObj name="公式" r:id="rId7" imgW="819271" imgH="3239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4360142"/>
                        <a:ext cx="173355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738390"/>
              </p:ext>
            </p:extLst>
          </p:nvPr>
        </p:nvGraphicFramePr>
        <p:xfrm>
          <a:off x="6896546" y="5389066"/>
          <a:ext cx="21399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7" name="公式" r:id="rId9" imgW="1019297" imgH="380876" progId="Equation.3">
                  <p:embed/>
                </p:oleObj>
              </mc:Choice>
              <mc:Fallback>
                <p:oleObj name="公式" r:id="rId9" imgW="1019297" imgH="38087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546" y="5389066"/>
                        <a:ext cx="213995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7053" name="Group 13"/>
          <p:cNvGrpSpPr>
            <a:grpSpLocks/>
          </p:cNvGrpSpPr>
          <p:nvPr/>
        </p:nvGrpSpPr>
        <p:grpSpPr bwMode="auto">
          <a:xfrm>
            <a:off x="6440809" y="1068586"/>
            <a:ext cx="2379663" cy="2592387"/>
            <a:chOff x="3665" y="1933"/>
            <a:chExt cx="1499" cy="1633"/>
          </a:xfrm>
        </p:grpSpPr>
        <p:sp>
          <p:nvSpPr>
            <p:cNvPr id="87054" name="Oval 14"/>
            <p:cNvSpPr>
              <a:spLocks noChangeArrowheads="1"/>
            </p:cNvSpPr>
            <p:nvPr/>
          </p:nvSpPr>
          <p:spPr bwMode="auto">
            <a:xfrm>
              <a:off x="3665" y="2222"/>
              <a:ext cx="1440" cy="1344"/>
            </a:xfrm>
            <a:prstGeom prst="ellips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0">
                <a:solidFill>
                  <a:schemeClr val="bg1"/>
                </a:solidFill>
              </a:endParaRPr>
            </a:p>
          </p:txBody>
        </p:sp>
        <p:sp>
          <p:nvSpPr>
            <p:cNvPr id="87055" name="Line 15"/>
            <p:cNvSpPr>
              <a:spLocks noChangeShapeType="1"/>
            </p:cNvSpPr>
            <p:nvPr/>
          </p:nvSpPr>
          <p:spPr bwMode="auto">
            <a:xfrm>
              <a:off x="4422" y="2222"/>
              <a:ext cx="392" cy="2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6" name="Line 16"/>
            <p:cNvSpPr>
              <a:spLocks noChangeShapeType="1"/>
            </p:cNvSpPr>
            <p:nvPr/>
          </p:nvSpPr>
          <p:spPr bwMode="auto">
            <a:xfrm flipV="1">
              <a:off x="4385" y="2222"/>
              <a:ext cx="37" cy="7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7057" name="Object 17"/>
            <p:cNvGraphicFramePr>
              <a:graphicFrameLocks noChangeAspect="1"/>
            </p:cNvGraphicFramePr>
            <p:nvPr/>
          </p:nvGraphicFramePr>
          <p:xfrm>
            <a:off x="4281" y="1997"/>
            <a:ext cx="177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08" name="Equation" r:id="rId11" imgW="228640" imgH="247529" progId="Equation.3">
                    <p:embed/>
                  </p:oleObj>
                </mc:Choice>
                <mc:Fallback>
                  <p:oleObj name="Equation" r:id="rId11" imgW="228640" imgH="247529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1" y="1997"/>
                          <a:ext cx="177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58" name="Object 18"/>
            <p:cNvGraphicFramePr>
              <a:graphicFrameLocks noChangeAspect="1"/>
            </p:cNvGraphicFramePr>
            <p:nvPr/>
          </p:nvGraphicFramePr>
          <p:xfrm>
            <a:off x="4225" y="2971"/>
            <a:ext cx="193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09" name="Equation" r:id="rId13" imgW="171412" imgH="180855" progId="Equation.3">
                    <p:embed/>
                  </p:oleObj>
                </mc:Choice>
                <mc:Fallback>
                  <p:oleObj name="Equation" r:id="rId13" imgW="171412" imgH="180855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5" y="2971"/>
                          <a:ext cx="193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59" name="Object 19"/>
            <p:cNvGraphicFramePr>
              <a:graphicFrameLocks noChangeAspect="1"/>
            </p:cNvGraphicFramePr>
            <p:nvPr/>
          </p:nvGraphicFramePr>
          <p:xfrm>
            <a:off x="4640" y="2253"/>
            <a:ext cx="157" cy="1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10" name="公式" r:id="rId15" imgW="104737" imgH="95287" progId="Equation.3">
                    <p:embed/>
                  </p:oleObj>
                </mc:Choice>
                <mc:Fallback>
                  <p:oleObj name="公式" r:id="rId15" imgW="104737" imgH="95287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0" y="2253"/>
                          <a:ext cx="157" cy="1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60" name="Arc 20"/>
            <p:cNvSpPr>
              <a:spLocks/>
            </p:cNvSpPr>
            <p:nvPr/>
          </p:nvSpPr>
          <p:spPr bwMode="auto">
            <a:xfrm rot="5604995">
              <a:off x="4556" y="2272"/>
              <a:ext cx="111" cy="46"/>
            </a:xfrm>
            <a:custGeom>
              <a:avLst/>
              <a:gdLst>
                <a:gd name="T0" fmla="*/ 0 w 24775"/>
                <a:gd name="T1" fmla="*/ 0 h 21600"/>
                <a:gd name="T2" fmla="*/ 0 w 24775"/>
                <a:gd name="T3" fmla="*/ 0 h 21600"/>
                <a:gd name="T4" fmla="*/ 0 w 24775"/>
                <a:gd name="T5" fmla="*/ 0 h 21600"/>
                <a:gd name="T6" fmla="*/ 0 60000 65536"/>
                <a:gd name="T7" fmla="*/ 0 60000 65536"/>
                <a:gd name="T8" fmla="*/ 0 60000 65536"/>
                <a:gd name="T9" fmla="*/ 0 w 24775"/>
                <a:gd name="T10" fmla="*/ 0 h 21600"/>
                <a:gd name="T11" fmla="*/ 24775 w 2477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775" h="21600" fill="none" extrusionOk="0">
                  <a:moveTo>
                    <a:pt x="0" y="499"/>
                  </a:moveTo>
                  <a:cubicBezTo>
                    <a:pt x="1516" y="167"/>
                    <a:pt x="3064" y="-1"/>
                    <a:pt x="4617" y="0"/>
                  </a:cubicBezTo>
                  <a:cubicBezTo>
                    <a:pt x="13552" y="0"/>
                    <a:pt x="21564" y="5501"/>
                    <a:pt x="24774" y="13840"/>
                  </a:cubicBezTo>
                </a:path>
                <a:path w="24775" h="21600" stroke="0" extrusionOk="0">
                  <a:moveTo>
                    <a:pt x="0" y="499"/>
                  </a:moveTo>
                  <a:cubicBezTo>
                    <a:pt x="1516" y="167"/>
                    <a:pt x="3064" y="-1"/>
                    <a:pt x="4617" y="0"/>
                  </a:cubicBezTo>
                  <a:cubicBezTo>
                    <a:pt x="13552" y="0"/>
                    <a:pt x="21564" y="5501"/>
                    <a:pt x="24774" y="13840"/>
                  </a:cubicBezTo>
                  <a:lnTo>
                    <a:pt x="4617" y="21600"/>
                  </a:lnTo>
                  <a:lnTo>
                    <a:pt x="0" y="499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1" name="Text Box 21"/>
            <p:cNvSpPr txBox="1">
              <a:spLocks noChangeArrowheads="1"/>
            </p:cNvSpPr>
            <p:nvPr/>
          </p:nvSpPr>
          <p:spPr bwMode="auto">
            <a:xfrm>
              <a:off x="4150" y="2478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i="1">
                  <a:solidFill>
                    <a:srgbClr val="FF9900"/>
                  </a:solidFill>
                </a:rPr>
                <a:t>R</a:t>
              </a:r>
            </a:p>
          </p:txBody>
        </p:sp>
        <p:sp>
          <p:nvSpPr>
            <p:cNvPr id="87062" name="Line 22"/>
            <p:cNvSpPr>
              <a:spLocks noChangeShapeType="1"/>
            </p:cNvSpPr>
            <p:nvPr/>
          </p:nvSpPr>
          <p:spPr bwMode="auto">
            <a:xfrm>
              <a:off x="4422" y="2222"/>
              <a:ext cx="408" cy="31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3" name="Oval 23"/>
            <p:cNvSpPr>
              <a:spLocks noChangeArrowheads="1"/>
            </p:cNvSpPr>
            <p:nvPr/>
          </p:nvSpPr>
          <p:spPr bwMode="auto">
            <a:xfrm>
              <a:off x="4377" y="2177"/>
              <a:ext cx="91" cy="102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graphicFrame>
          <p:nvGraphicFramePr>
            <p:cNvPr id="87064" name="Object 24"/>
            <p:cNvGraphicFramePr>
              <a:graphicFrameLocks noChangeAspect="1"/>
            </p:cNvGraphicFramePr>
            <p:nvPr/>
          </p:nvGraphicFramePr>
          <p:xfrm>
            <a:off x="4604" y="1933"/>
            <a:ext cx="560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11" name="公式" r:id="rId17" imgW="400052" imgH="180855" progId="Equation.3">
                    <p:embed/>
                  </p:oleObj>
                </mc:Choice>
                <mc:Fallback>
                  <p:oleObj name="公式" r:id="rId17" imgW="400052" imgH="180855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1933"/>
                          <a:ext cx="560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65" name="Object 25"/>
            <p:cNvGraphicFramePr>
              <a:graphicFrameLocks noChangeAspect="1"/>
            </p:cNvGraphicFramePr>
            <p:nvPr/>
          </p:nvGraphicFramePr>
          <p:xfrm>
            <a:off x="4670" y="2523"/>
            <a:ext cx="160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12" name="公式" r:id="rId19" imgW="76123" imgH="133347" progId="Equation.3">
                    <p:embed/>
                  </p:oleObj>
                </mc:Choice>
                <mc:Fallback>
                  <p:oleObj name="公式" r:id="rId19" imgW="76123" imgH="133347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0" y="2523"/>
                          <a:ext cx="160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2122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685177"/>
              </p:ext>
            </p:extLst>
          </p:nvPr>
        </p:nvGraphicFramePr>
        <p:xfrm>
          <a:off x="3974806" y="5380905"/>
          <a:ext cx="21399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3" name="公式" r:id="rId21" imgW="1019297" imgH="380876" progId="Equation.3">
                  <p:embed/>
                </p:oleObj>
              </mc:Choice>
              <mc:Fallback>
                <p:oleObj name="公式" r:id="rId21" imgW="1019297" imgH="380876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806" y="5380905"/>
                        <a:ext cx="213995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618557"/>
              </p:ext>
            </p:extLst>
          </p:nvPr>
        </p:nvGraphicFramePr>
        <p:xfrm>
          <a:off x="3519819" y="4248910"/>
          <a:ext cx="2036763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4" name="公式" r:id="rId23" imgW="971517" imgH="371429" progId="Equation.3">
                  <p:embed/>
                </p:oleObj>
              </mc:Choice>
              <mc:Fallback>
                <p:oleObj name="公式" r:id="rId23" imgW="971517" imgH="37142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819" y="4248910"/>
                        <a:ext cx="2036763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201036"/>
              </p:ext>
            </p:extLst>
          </p:nvPr>
        </p:nvGraphicFramePr>
        <p:xfrm>
          <a:off x="717486" y="5380905"/>
          <a:ext cx="25209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5" name="Equation" r:id="rId25" imgW="1152648" imgH="361981" progId="Equation.DSMT4">
                  <p:embed/>
                </p:oleObj>
              </mc:Choice>
              <mc:Fallback>
                <p:oleObj name="Equation" r:id="rId25" imgW="1152648" imgH="361981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86" y="5380905"/>
                        <a:ext cx="25209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4" name="AutoShape 4"/>
          <p:cNvSpPr>
            <a:spLocks noChangeArrowheads="1"/>
          </p:cNvSpPr>
          <p:nvPr/>
        </p:nvSpPr>
        <p:spPr bwMode="auto">
          <a:xfrm>
            <a:off x="243980" y="5642271"/>
            <a:ext cx="473505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auto">
          <a:xfrm>
            <a:off x="3412332" y="5633317"/>
            <a:ext cx="492993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6291338" y="5586538"/>
            <a:ext cx="515937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33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160891"/>
              </p:ext>
            </p:extLst>
          </p:nvPr>
        </p:nvGraphicFramePr>
        <p:xfrm>
          <a:off x="1043608" y="2185310"/>
          <a:ext cx="3152517" cy="857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6" name="Equation" r:id="rId27" imgW="1536480" imgH="393480" progId="Equation.DSMT4">
                  <p:embed/>
                </p:oleObj>
              </mc:Choice>
              <mc:Fallback>
                <p:oleObj name="Equation" r:id="rId27" imgW="15364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185310"/>
                        <a:ext cx="3152517" cy="8575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51520" y="4502538"/>
            <a:ext cx="473505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pic>
        <p:nvPicPr>
          <p:cNvPr id="35" name="Picture 27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356" y="2032869"/>
            <a:ext cx="8969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AutoShape 4"/>
          <p:cNvSpPr>
            <a:spLocks noChangeArrowheads="1"/>
          </p:cNvSpPr>
          <p:nvPr/>
        </p:nvSpPr>
        <p:spPr bwMode="auto">
          <a:xfrm>
            <a:off x="2858149" y="4520274"/>
            <a:ext cx="473505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auto">
          <a:xfrm>
            <a:off x="5744747" y="4549055"/>
            <a:ext cx="473505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3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727236"/>
              </p:ext>
            </p:extLst>
          </p:nvPr>
        </p:nvGraphicFramePr>
        <p:xfrm>
          <a:off x="548482" y="3213968"/>
          <a:ext cx="21637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7" name="Equation" r:id="rId30" imgW="1054080" imgH="393480" progId="Equation.DSMT4">
                  <p:embed/>
                </p:oleObj>
              </mc:Choice>
              <mc:Fallback>
                <p:oleObj name="Equation" r:id="rId30" imgW="1054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2" y="3213968"/>
                        <a:ext cx="21637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031054"/>
              </p:ext>
            </p:extLst>
          </p:nvPr>
        </p:nvGraphicFramePr>
        <p:xfrm>
          <a:off x="2947610" y="3144217"/>
          <a:ext cx="219075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8" name="Equation" r:id="rId32" imgW="1066680" imgH="419040" progId="Equation.DSMT4">
                  <p:embed/>
                </p:oleObj>
              </mc:Choice>
              <mc:Fallback>
                <p:oleObj name="Equation" r:id="rId32" imgW="10666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610" y="3144217"/>
                        <a:ext cx="2190750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11"/>
          <p:cNvSpPr>
            <a:spLocks noChangeArrowheads="1"/>
          </p:cNvSpPr>
          <p:nvPr/>
        </p:nvSpPr>
        <p:spPr bwMode="auto">
          <a:xfrm>
            <a:off x="3282594" y="5212351"/>
            <a:ext cx="693473" cy="4318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 smtClean="0">
                <a:solidFill>
                  <a:srgbClr val="FF0000"/>
                </a:solidFill>
                <a:ea typeface="楷体_GB2312" pitchFamily="49" charset="-122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ea typeface="楷体_GB2312" pitchFamily="49" charset="-122"/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  <a:ea typeface="楷体_GB2312" pitchFamily="49" charset="-122"/>
              </a:rPr>
              <a:t>=0</a:t>
            </a:r>
            <a:endParaRPr lang="zh-CN" altLang="en-US" sz="2000" dirty="0">
              <a:solidFill>
                <a:srgbClr val="FF0000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2" grpId="0" build="p" autoUpdateAnimBg="0"/>
      <p:bldP spid="143364" grpId="0" animBg="1"/>
      <p:bldP spid="3" grpId="0" animBg="1"/>
      <p:bldP spid="31" grpId="0" animBg="1"/>
      <p:bldP spid="34" grpId="0" animBg="1"/>
      <p:bldP spid="36" grpId="0" animBg="1"/>
      <p:bldP spid="37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1587500" y="360363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</a:t>
            </a:r>
            <a:endParaRPr lang="zh-CN" altLang="en-US">
              <a:solidFill>
                <a:srgbClr val="FFFFCC"/>
              </a:solidFill>
              <a:ea typeface="仿宋_GB2312" pitchFamily="49" charset="-122"/>
            </a:endParaRPr>
          </a:p>
        </p:txBody>
      </p:sp>
      <p:graphicFrame>
        <p:nvGraphicFramePr>
          <p:cNvPr id="98307" name="Object 3"/>
          <p:cNvGraphicFramePr>
            <a:graphicFrameLocks noChangeAspect="1"/>
          </p:cNvGraphicFramePr>
          <p:nvPr/>
        </p:nvGraphicFramePr>
        <p:xfrm>
          <a:off x="2341563" y="381000"/>
          <a:ext cx="2536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8" name="公式" r:id="rId3" imgW="2495603" imgH="419207" progId="Equation.3">
                  <p:embed/>
                </p:oleObj>
              </mc:Choice>
              <mc:Fallback>
                <p:oleObj name="公式" r:id="rId3" imgW="2495603" imgH="4192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381000"/>
                        <a:ext cx="25368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055688" y="914400"/>
            <a:ext cx="1266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求（</a:t>
            </a:r>
            <a:r>
              <a:rPr lang="en-US" altLang="zh-CN" dirty="0" smtClean="0">
                <a:solidFill>
                  <a:srgbClr val="FFFF00"/>
                </a:solidFill>
              </a:rPr>
              <a:t>1</a:t>
            </a:r>
            <a:r>
              <a:rPr lang="zh-CN" altLang="en-US" dirty="0" smtClean="0">
                <a:solidFill>
                  <a:srgbClr val="FFFF00"/>
                </a:solidFill>
              </a:rPr>
              <a:t>）</a:t>
            </a:r>
            <a:endParaRPr lang="zh-CN" altLang="en-US" sz="12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983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37957"/>
              </p:ext>
            </p:extLst>
          </p:nvPr>
        </p:nvGraphicFramePr>
        <p:xfrm>
          <a:off x="2197943" y="954088"/>
          <a:ext cx="23431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9" name="公式" r:id="rId5" imgW="2314473" imgH="371429" progId="Equation.3">
                  <p:embed/>
                </p:oleObj>
              </mc:Choice>
              <mc:Fallback>
                <p:oleObj name="公式" r:id="rId5" imgW="2314473" imgH="3714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943" y="954088"/>
                        <a:ext cx="234315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4526805" y="914400"/>
            <a:ext cx="3357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之间的路程 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仿宋_GB2312" pitchFamily="49" charset="-122"/>
              </a:rPr>
              <a:t>S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 。</a:t>
            </a:r>
            <a:endParaRPr lang="zh-CN" altLang="en-US" dirty="0" smtClean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464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805691"/>
              </p:ext>
            </p:extLst>
          </p:nvPr>
        </p:nvGraphicFramePr>
        <p:xfrm>
          <a:off x="1646238" y="1933209"/>
          <a:ext cx="476408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0" name="公式" r:id="rId7" imgW="4743401" imgH="780918" progId="Equation.3">
                  <p:embed/>
                </p:oleObj>
              </mc:Choice>
              <mc:Fallback>
                <p:oleObj name="公式" r:id="rId7" imgW="4743401" imgH="780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1933209"/>
                        <a:ext cx="4764087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343441"/>
              </p:ext>
            </p:extLst>
          </p:nvPr>
        </p:nvGraphicFramePr>
        <p:xfrm>
          <a:off x="1476374" y="5829300"/>
          <a:ext cx="6249988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1" name="公式" r:id="rId9" imgW="2857594" imgH="409489" progId="Equation.3">
                  <p:embed/>
                </p:oleObj>
              </mc:Choice>
              <mc:Fallback>
                <p:oleObj name="公式" r:id="rId9" imgW="2857594" imgH="40948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4" y="5829300"/>
                        <a:ext cx="6249988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048187"/>
              </p:ext>
            </p:extLst>
          </p:nvPr>
        </p:nvGraphicFramePr>
        <p:xfrm>
          <a:off x="1116013" y="4221088"/>
          <a:ext cx="27828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2" name="公式" r:id="rId11" imgW="1247667" imgH="209468" progId="Equation.3">
                  <p:embed/>
                </p:oleObj>
              </mc:Choice>
              <mc:Fallback>
                <p:oleObj name="公式" r:id="rId11" imgW="1247667" imgH="2094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221088"/>
                        <a:ext cx="2782887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519327"/>
              </p:ext>
            </p:extLst>
          </p:nvPr>
        </p:nvGraphicFramePr>
        <p:xfrm>
          <a:off x="1143000" y="3517751"/>
          <a:ext cx="52673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3" name="Equation" r:id="rId13" imgW="5210129" imgH="533389" progId="Equation.3">
                  <p:embed/>
                </p:oleObj>
              </mc:Choice>
              <mc:Fallback>
                <p:oleObj name="Equation" r:id="rId13" imgW="5210129" imgH="53338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17751"/>
                        <a:ext cx="52673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5" name="Rectangle 12"/>
          <p:cNvSpPr>
            <a:spLocks noChangeArrowheads="1"/>
          </p:cNvSpPr>
          <p:nvPr/>
        </p:nvSpPr>
        <p:spPr bwMode="auto">
          <a:xfrm>
            <a:off x="1088859" y="378768"/>
            <a:ext cx="4940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rgbClr val="FFFF00"/>
                </a:solidFill>
              </a:rPr>
              <a:t>例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46445" name="Rectangle 13"/>
          <p:cNvSpPr>
            <a:spLocks noChangeArrowheads="1"/>
          </p:cNvSpPr>
          <p:nvPr/>
        </p:nvSpPr>
        <p:spPr bwMode="auto">
          <a:xfrm>
            <a:off x="304800" y="2062013"/>
            <a:ext cx="13436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解 （</a:t>
            </a:r>
            <a:r>
              <a:rPr lang="en-US" altLang="zh-CN" dirty="0" smtClean="0">
                <a:solidFill>
                  <a:srgbClr val="FFFF00"/>
                </a:solidFill>
              </a:rPr>
              <a:t>1</a:t>
            </a:r>
            <a:r>
              <a:rPr lang="zh-CN" altLang="en-US" dirty="0" smtClean="0">
                <a:solidFill>
                  <a:srgbClr val="FFFF00"/>
                </a:solidFill>
              </a:rPr>
              <a:t>）</a:t>
            </a:r>
            <a:endParaRPr lang="zh-CN" altLang="en-US" sz="1200" dirty="0">
              <a:solidFill>
                <a:srgbClr val="FFFF00"/>
              </a:solidFill>
            </a:endParaRPr>
          </a:p>
        </p:txBody>
      </p:sp>
      <p:sp>
        <p:nvSpPr>
          <p:cNvPr id="146446" name="Rectangle 14"/>
          <p:cNvSpPr>
            <a:spLocks noChangeArrowheads="1"/>
          </p:cNvSpPr>
          <p:nvPr/>
        </p:nvSpPr>
        <p:spPr bwMode="auto">
          <a:xfrm>
            <a:off x="755650" y="2814488"/>
            <a:ext cx="684053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设自然坐标的正方向与质点运动方向相同</a:t>
            </a:r>
            <a:b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</a:br>
            <a:endParaRPr lang="zh-CN" altLang="en-US" sz="1200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464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523115"/>
              </p:ext>
            </p:extLst>
          </p:nvPr>
        </p:nvGraphicFramePr>
        <p:xfrm>
          <a:off x="4408488" y="4149080"/>
          <a:ext cx="275590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4" name="公式" r:id="rId15" imgW="1238219" imgH="304755" progId="Equation.3">
                  <p:embed/>
                </p:oleObj>
              </mc:Choice>
              <mc:Fallback>
                <p:oleObj name="公式" r:id="rId15" imgW="1238219" imgH="3047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4149080"/>
                        <a:ext cx="2755900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9" name="Rectangle 16"/>
          <p:cNvSpPr>
            <a:spLocks noChangeArrowheads="1"/>
          </p:cNvSpPr>
          <p:nvPr/>
        </p:nvSpPr>
        <p:spPr bwMode="auto">
          <a:xfrm>
            <a:off x="323850" y="395288"/>
            <a:ext cx="576263" cy="946150"/>
          </a:xfrm>
          <a:prstGeom prst="rect">
            <a:avLst/>
          </a:prstGeom>
          <a:solidFill>
            <a:srgbClr val="00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</a:p>
        </p:txBody>
      </p:sp>
      <p:graphicFrame>
        <p:nvGraphicFramePr>
          <p:cNvPr id="4302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306451"/>
              </p:ext>
            </p:extLst>
          </p:nvPr>
        </p:nvGraphicFramePr>
        <p:xfrm>
          <a:off x="1149483" y="4725144"/>
          <a:ext cx="6806893" cy="1277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5" name="Equation" r:id="rId17" imgW="2676464" imgH="476163" progId="Equation.DSMT4">
                  <p:embed/>
                </p:oleObj>
              </mc:Choice>
              <mc:Fallback>
                <p:oleObj name="Equation" r:id="rId17" imgW="2676464" imgH="47616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483" y="4725144"/>
                        <a:ext cx="6806893" cy="1277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718236"/>
              </p:ext>
            </p:extLst>
          </p:nvPr>
        </p:nvGraphicFramePr>
        <p:xfrm>
          <a:off x="6826250" y="154306"/>
          <a:ext cx="18002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6" name="公式" r:id="rId19" imgW="790657" imgH="342816" progId="Equation.3">
                  <p:embed/>
                </p:oleObj>
              </mc:Choice>
              <mc:Fallback>
                <p:oleObj name="公式" r:id="rId19" imgW="790657" imgH="3428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0" y="154306"/>
                        <a:ext cx="1800225" cy="846137"/>
                      </a:xfrm>
                      <a:prstGeom prst="rect">
                        <a:avLst/>
                      </a:prstGeom>
                      <a:solidFill>
                        <a:srgbClr val="009999"/>
                      </a:solidFill>
                      <a:ln w="9525">
                        <a:solidFill>
                          <a:srgbClr val="0099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367144" y="1428190"/>
            <a:ext cx="91815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rgbClr val="FFFF00"/>
                </a:solidFill>
                <a:ea typeface="仿宋_GB2312" pitchFamily="49" charset="-122"/>
              </a:rPr>
              <a:t>（</a:t>
            </a:r>
            <a:r>
              <a:rPr lang="en-US" altLang="zh-CN" dirty="0" smtClean="0">
                <a:solidFill>
                  <a:srgbClr val="FFFF00"/>
                </a:solidFill>
                <a:ea typeface="仿宋_GB2312" pitchFamily="49" charset="-122"/>
              </a:rPr>
              <a:t>2</a:t>
            </a:r>
            <a:r>
              <a:rPr lang="zh-CN" altLang="en-US" dirty="0" smtClean="0">
                <a:solidFill>
                  <a:srgbClr val="FFFF00"/>
                </a:solidFill>
                <a:ea typeface="仿宋_GB2312" pitchFamily="49" charset="-122"/>
              </a:rPr>
              <a:t>）</a:t>
            </a:r>
            <a:r>
              <a:rPr lang="en-US" altLang="zh-CN" dirty="0" smtClean="0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lang="en-US" altLang="zh-CN" baseline="-25000" dirty="0" smtClean="0">
                <a:solidFill>
                  <a:srgbClr val="00FFFF"/>
                </a:solidFill>
                <a:ea typeface="仿宋_GB2312" pitchFamily="49" charset="-122"/>
              </a:rPr>
              <a:t>1</a:t>
            </a:r>
            <a:r>
              <a:rPr lang="en-US" altLang="zh-CN" dirty="0" smtClean="0">
                <a:solidFill>
                  <a:srgbClr val="00FFFF"/>
                </a:solidFill>
                <a:ea typeface="仿宋_GB2312" pitchFamily="49" charset="-122"/>
              </a:rPr>
              <a:t>=1s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时的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速度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、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切向加速度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和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法向加速度的大小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7075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5" grpId="0" autoUpdateAnimBg="0"/>
      <p:bldP spid="14644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87500" y="360363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</a:t>
            </a:r>
            <a:endParaRPr lang="zh-CN" altLang="en-US">
              <a:solidFill>
                <a:srgbClr val="FFFFCC"/>
              </a:solidFill>
              <a:ea typeface="仿宋_GB2312" pitchFamily="49" charset="-122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341563" y="381000"/>
          <a:ext cx="2536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9" name="公式" r:id="rId3" imgW="2495603" imgH="419207" progId="Equation.3">
                  <p:embed/>
                </p:oleObj>
              </mc:Choice>
              <mc:Fallback>
                <p:oleObj name="公式" r:id="rId3" imgW="2495603" imgH="4192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381000"/>
                        <a:ext cx="25368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55688" y="914400"/>
            <a:ext cx="1266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求（</a:t>
            </a:r>
            <a:r>
              <a:rPr lang="en-US" altLang="zh-CN" dirty="0" smtClean="0">
                <a:solidFill>
                  <a:srgbClr val="FFFF00"/>
                </a:solidFill>
              </a:rPr>
              <a:t>1</a:t>
            </a:r>
            <a:r>
              <a:rPr lang="zh-CN" altLang="en-US" dirty="0" smtClean="0">
                <a:solidFill>
                  <a:srgbClr val="FFFF00"/>
                </a:solidFill>
              </a:rPr>
              <a:t>）</a:t>
            </a:r>
            <a:endParaRPr lang="zh-CN" altLang="en-US" sz="12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81583"/>
              </p:ext>
            </p:extLst>
          </p:nvPr>
        </p:nvGraphicFramePr>
        <p:xfrm>
          <a:off x="2197943" y="954088"/>
          <a:ext cx="23431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0" name="公式" r:id="rId5" imgW="2314473" imgH="371429" progId="Equation.3">
                  <p:embed/>
                </p:oleObj>
              </mc:Choice>
              <mc:Fallback>
                <p:oleObj name="公式" r:id="rId5" imgW="2314473" imgH="3714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943" y="954088"/>
                        <a:ext cx="234315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526805" y="914400"/>
            <a:ext cx="3357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之间的路程 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仿宋_GB2312" pitchFamily="49" charset="-122"/>
              </a:rPr>
              <a:t>S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 。</a:t>
            </a:r>
            <a:endParaRPr lang="zh-CN" altLang="en-US" dirty="0" smtClean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482425"/>
              </p:ext>
            </p:extLst>
          </p:nvPr>
        </p:nvGraphicFramePr>
        <p:xfrm>
          <a:off x="1646238" y="1933209"/>
          <a:ext cx="476408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1" name="公式" r:id="rId7" imgW="4743401" imgH="780918" progId="Equation.3">
                  <p:embed/>
                </p:oleObj>
              </mc:Choice>
              <mc:Fallback>
                <p:oleObj name="公式" r:id="rId7" imgW="4743401" imgH="780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1933209"/>
                        <a:ext cx="4764087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088859" y="378768"/>
            <a:ext cx="4940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 smtClean="0">
                <a:solidFill>
                  <a:srgbClr val="FFFF00"/>
                </a:solidFill>
              </a:rPr>
              <a:t>例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304800" y="2062013"/>
            <a:ext cx="13436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解 （</a:t>
            </a:r>
            <a:r>
              <a:rPr lang="en-US" altLang="zh-CN" dirty="0" smtClean="0">
                <a:solidFill>
                  <a:srgbClr val="FFFF00"/>
                </a:solidFill>
              </a:rPr>
              <a:t>2</a:t>
            </a:r>
            <a:r>
              <a:rPr lang="zh-CN" altLang="en-US" dirty="0" smtClean="0">
                <a:solidFill>
                  <a:srgbClr val="FFFF00"/>
                </a:solidFill>
              </a:rPr>
              <a:t>）</a:t>
            </a:r>
            <a:endParaRPr lang="zh-CN" altLang="en-US" sz="1200" dirty="0">
              <a:solidFill>
                <a:srgbClr val="FFFF00"/>
              </a:solidFill>
            </a:endParaRP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323850" y="395288"/>
            <a:ext cx="576263" cy="946150"/>
          </a:xfrm>
          <a:prstGeom prst="rect">
            <a:avLst/>
          </a:prstGeom>
          <a:solidFill>
            <a:srgbClr val="00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367144" y="1428190"/>
            <a:ext cx="76693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 smtClean="0">
                <a:solidFill>
                  <a:srgbClr val="FFFF00"/>
                </a:solidFill>
                <a:ea typeface="仿宋_GB2312" pitchFamily="49" charset="-122"/>
              </a:rPr>
              <a:t>（</a:t>
            </a:r>
            <a:r>
              <a:rPr lang="en-US" altLang="zh-CN" dirty="0" smtClean="0">
                <a:solidFill>
                  <a:srgbClr val="FFFF00"/>
                </a:solidFill>
                <a:ea typeface="仿宋_GB2312" pitchFamily="49" charset="-122"/>
              </a:rPr>
              <a:t>2</a:t>
            </a:r>
            <a:r>
              <a:rPr lang="zh-CN" altLang="en-US" dirty="0" smtClean="0">
                <a:solidFill>
                  <a:srgbClr val="FFFF00"/>
                </a:solidFill>
                <a:ea typeface="仿宋_GB2312" pitchFamily="49" charset="-122"/>
              </a:rPr>
              <a:t>）</a:t>
            </a:r>
            <a:r>
              <a:rPr lang="en-US" altLang="zh-CN" dirty="0" smtClean="0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lang="en-US" altLang="zh-CN" baseline="-25000" dirty="0" smtClean="0">
                <a:solidFill>
                  <a:srgbClr val="00FFFF"/>
                </a:solidFill>
                <a:ea typeface="仿宋_GB2312" pitchFamily="49" charset="-122"/>
              </a:rPr>
              <a:t>1</a:t>
            </a:r>
            <a:r>
              <a:rPr lang="en-US" altLang="zh-CN" dirty="0" smtClean="0">
                <a:solidFill>
                  <a:srgbClr val="00FFFF"/>
                </a:solidFill>
                <a:ea typeface="仿宋_GB2312" pitchFamily="49" charset="-122"/>
              </a:rPr>
              <a:t>=1s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时的</a:t>
            </a:r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速度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、</a:t>
            </a:r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切向加速度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和</a:t>
            </a:r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法向加速度的大小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。</a:t>
            </a:r>
            <a:endParaRPr lang="zh-CN" altLang="en-US" dirty="0" smtClean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350772"/>
              </p:ext>
            </p:extLst>
          </p:nvPr>
        </p:nvGraphicFramePr>
        <p:xfrm>
          <a:off x="1588806" y="2790055"/>
          <a:ext cx="2056218" cy="577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2" name="Equation" r:id="rId9" imgW="787320" imgH="241200" progId="Equation.DSMT4">
                  <p:embed/>
                </p:oleObj>
              </mc:Choice>
              <mc:Fallback>
                <p:oleObj name="Equation" r:id="rId9" imgW="7873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806" y="2790055"/>
                        <a:ext cx="2056218" cy="577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381374" y="2809160"/>
            <a:ext cx="7165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lang="en-US" altLang="zh-CN" baseline="-25000" dirty="0" smtClean="0">
                <a:solidFill>
                  <a:srgbClr val="00FFFF"/>
                </a:solidFill>
                <a:ea typeface="仿宋_GB2312" pitchFamily="49" charset="-122"/>
              </a:rPr>
              <a:t>1</a:t>
            </a:r>
            <a:r>
              <a:rPr lang="en-US" altLang="zh-CN" dirty="0" smtClean="0">
                <a:solidFill>
                  <a:srgbClr val="00FFFF"/>
                </a:solidFill>
                <a:ea typeface="仿宋_GB2312" pitchFamily="49" charset="-122"/>
              </a:rPr>
              <a:t>=1s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 dirty="0" smtClean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015383"/>
              </p:ext>
            </p:extLst>
          </p:nvPr>
        </p:nvGraphicFramePr>
        <p:xfrm>
          <a:off x="1616832" y="3516786"/>
          <a:ext cx="52657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3" name="Equation" r:id="rId11" imgW="5265393" imgH="583581" progId="Equation.DSMT4">
                  <p:embed/>
                </p:oleObj>
              </mc:Choice>
              <mc:Fallback>
                <p:oleObj name="Equation" r:id="rId11" imgW="5265393" imgH="58358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16832" y="3516786"/>
                        <a:ext cx="526573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70826"/>
              </p:ext>
            </p:extLst>
          </p:nvPr>
        </p:nvGraphicFramePr>
        <p:xfrm>
          <a:off x="1616832" y="4129806"/>
          <a:ext cx="1094756" cy="808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4" name="Equation" r:id="rId13" imgW="533160" imgH="393480" progId="Equation.DSMT4">
                  <p:embed/>
                </p:oleObj>
              </mc:Choice>
              <mc:Fallback>
                <p:oleObj name="Equation" r:id="rId13" imgW="5331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16832" y="4129806"/>
                        <a:ext cx="1094756" cy="8080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39531"/>
              </p:ext>
            </p:extLst>
          </p:nvPr>
        </p:nvGraphicFramePr>
        <p:xfrm>
          <a:off x="2754170" y="4087120"/>
          <a:ext cx="1371741" cy="9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5" name="Equation" r:id="rId15" imgW="609480" imgH="431640" progId="Equation.DSMT4">
                  <p:embed/>
                </p:oleObj>
              </mc:Choice>
              <mc:Fallback>
                <p:oleObj name="Equation" r:id="rId15" imgW="609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54170" y="4087120"/>
                        <a:ext cx="1371741" cy="9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355090"/>
              </p:ext>
            </p:extLst>
          </p:nvPr>
        </p:nvGraphicFramePr>
        <p:xfrm>
          <a:off x="3645023" y="5098930"/>
          <a:ext cx="1792140" cy="89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6" name="Equation" r:id="rId17" imgW="787320" imgH="393480" progId="Equation.DSMT4">
                  <p:embed/>
                </p:oleObj>
              </mc:Choice>
              <mc:Fallback>
                <p:oleObj name="Equation" r:id="rId17" imgW="7873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45023" y="5098930"/>
                        <a:ext cx="1792140" cy="89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381374" y="4302990"/>
            <a:ext cx="7165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lang="en-US" altLang="zh-CN" baseline="-25000" dirty="0" smtClean="0">
                <a:solidFill>
                  <a:srgbClr val="00FFFF"/>
                </a:solidFill>
                <a:ea typeface="仿宋_GB2312" pitchFamily="49" charset="-122"/>
              </a:rPr>
              <a:t>1</a:t>
            </a:r>
            <a:r>
              <a:rPr lang="en-US" altLang="zh-CN" dirty="0" smtClean="0">
                <a:solidFill>
                  <a:srgbClr val="00FFFF"/>
                </a:solidFill>
                <a:ea typeface="仿宋_GB2312" pitchFamily="49" charset="-122"/>
              </a:rPr>
              <a:t>=1s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 dirty="0" smtClean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513930"/>
              </p:ext>
            </p:extLst>
          </p:nvPr>
        </p:nvGraphicFramePr>
        <p:xfrm>
          <a:off x="4153334" y="4291271"/>
          <a:ext cx="779691" cy="47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7" name="Equation" r:id="rId19" imgW="355320" imgH="215640" progId="Equation.DSMT4">
                  <p:embed/>
                </p:oleObj>
              </mc:Choice>
              <mc:Fallback>
                <p:oleObj name="Equation" r:id="rId19" imgW="35532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53334" y="4291271"/>
                        <a:ext cx="779691" cy="473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790797"/>
              </p:ext>
            </p:extLst>
          </p:nvPr>
        </p:nvGraphicFramePr>
        <p:xfrm>
          <a:off x="1575727" y="5073560"/>
          <a:ext cx="1617395" cy="976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8" name="Equation" r:id="rId21" imgW="736560" imgH="444240" progId="Equation.DSMT4">
                  <p:embed/>
                </p:oleObj>
              </mc:Choice>
              <mc:Fallback>
                <p:oleObj name="Equation" r:id="rId21" imgW="736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75727" y="5073560"/>
                        <a:ext cx="1617395" cy="976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589984"/>
              </p:ext>
            </p:extLst>
          </p:nvPr>
        </p:nvGraphicFramePr>
        <p:xfrm>
          <a:off x="5872256" y="5239312"/>
          <a:ext cx="2456173" cy="649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9" name="Equation" r:id="rId23" imgW="1104840" imgH="291960" progId="Equation.DSMT4">
                  <p:embed/>
                </p:oleObj>
              </mc:Choice>
              <mc:Fallback>
                <p:oleObj name="Equation" r:id="rId23" imgW="110484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872256" y="5239312"/>
                        <a:ext cx="2456173" cy="649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445501" y="6035160"/>
            <a:ext cx="7165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lang="en-US" altLang="zh-CN" baseline="-25000" dirty="0" smtClean="0">
                <a:solidFill>
                  <a:srgbClr val="00FFFF"/>
                </a:solidFill>
                <a:ea typeface="仿宋_GB2312" pitchFamily="49" charset="-122"/>
              </a:rPr>
              <a:t>1</a:t>
            </a:r>
            <a:r>
              <a:rPr lang="en-US" altLang="zh-CN" dirty="0" smtClean="0">
                <a:solidFill>
                  <a:srgbClr val="00FFFF"/>
                </a:solidFill>
                <a:ea typeface="仿宋_GB2312" pitchFamily="49" charset="-122"/>
              </a:rPr>
              <a:t>=1s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 dirty="0" smtClean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667690"/>
              </p:ext>
            </p:extLst>
          </p:nvPr>
        </p:nvGraphicFramePr>
        <p:xfrm>
          <a:off x="1596195" y="5994177"/>
          <a:ext cx="116681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0" name="Equation" r:id="rId25" imgW="533160" imgH="253800" progId="Equation.DSMT4">
                  <p:embed/>
                </p:oleObj>
              </mc:Choice>
              <mc:Fallback>
                <p:oleObj name="Equation" r:id="rId25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96195" y="5994177"/>
                        <a:ext cx="116681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978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4" grpId="0"/>
      <p:bldP spid="19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247650" y="213746"/>
            <a:ext cx="889635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如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有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特殊情况，请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在作业提交截止日期前提供相关证明给助教。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作业由助教批改，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如有疑问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，请联系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助教（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助教已在班级</a:t>
            </a:r>
            <a:r>
              <a:rPr lang="en-US" altLang="zh-CN" dirty="0" smtClean="0">
                <a:solidFill>
                  <a:srgbClr val="FFFF00"/>
                </a:solidFill>
                <a:ea typeface="楷体_GB2312" pitchFamily="49" charset="-122"/>
              </a:rPr>
              <a:t>QQ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群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） </a:t>
            </a:r>
            <a:endParaRPr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271365" name="Rectangle 5"/>
          <p:cNvSpPr>
            <a:spLocks noChangeArrowheads="1"/>
          </p:cNvSpPr>
          <p:nvPr/>
        </p:nvSpPr>
        <p:spPr bwMode="auto">
          <a:xfrm>
            <a:off x="179388" y="1866801"/>
            <a:ext cx="882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0" dirty="0">
                <a:solidFill>
                  <a:srgbClr val="00FFFF"/>
                </a:solidFill>
                <a:ea typeface="楷体_GB2312" pitchFamily="49" charset="-122"/>
              </a:rPr>
              <a:t> ●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阶段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考试：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作为平时成绩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(20%)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记入期末成绩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（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7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周周末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）</a:t>
            </a:r>
            <a:endParaRPr lang="zh-CN" altLang="en-US" b="0" dirty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271366" name="Rectangle 6"/>
          <p:cNvSpPr>
            <a:spLocks noChangeArrowheads="1"/>
          </p:cNvSpPr>
          <p:nvPr/>
        </p:nvSpPr>
        <p:spPr bwMode="auto">
          <a:xfrm>
            <a:off x="53975" y="2755801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  ●</a:t>
            </a:r>
            <a:r>
              <a:rPr lang="en-US" altLang="zh-CN" b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期末考试：</a:t>
            </a:r>
          </a:p>
        </p:txBody>
      </p:sp>
      <p:sp>
        <p:nvSpPr>
          <p:cNvPr id="271367" name="Rectangle 7"/>
          <p:cNvSpPr>
            <a:spLocks noChangeArrowheads="1"/>
          </p:cNvSpPr>
          <p:nvPr/>
        </p:nvSpPr>
        <p:spPr bwMode="auto">
          <a:xfrm>
            <a:off x="2124075" y="2709763"/>
            <a:ext cx="5903913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占总成绩</a:t>
            </a:r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50%</a:t>
            </a:r>
            <a:endParaRPr lang="en-US" altLang="zh-CN">
              <a:solidFill>
                <a:schemeClr val="bg1"/>
              </a:solidFill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题型：选择题、填空题、计算及证明题</a:t>
            </a:r>
          </a:p>
        </p:txBody>
      </p:sp>
      <p:sp>
        <p:nvSpPr>
          <p:cNvPr id="271368" name="Rectangle 8"/>
          <p:cNvSpPr>
            <a:spLocks noChangeArrowheads="1"/>
          </p:cNvSpPr>
          <p:nvPr/>
        </p:nvSpPr>
        <p:spPr bwMode="auto">
          <a:xfrm>
            <a:off x="247650" y="3717826"/>
            <a:ext cx="5341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CCFF"/>
              </a:buClr>
              <a:buFont typeface="Wingdings" panose="05000000000000000000" pitchFamily="2" charset="2"/>
              <a:buNone/>
            </a:pPr>
            <a:r>
              <a:rPr lang="en-US" altLang="zh-CN" sz="1600" b="0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● 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答疑时间安排：</a:t>
            </a:r>
          </a:p>
        </p:txBody>
      </p:sp>
      <p:sp>
        <p:nvSpPr>
          <p:cNvPr id="271369" name="Rectangle 9"/>
          <p:cNvSpPr>
            <a:spLocks noChangeArrowheads="1"/>
          </p:cNvSpPr>
          <p:nvPr/>
        </p:nvSpPr>
        <p:spPr bwMode="auto">
          <a:xfrm>
            <a:off x="539750" y="4200426"/>
            <a:ext cx="511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2-16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周 周一，周三  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晚 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7:00 ~ 9:00</a:t>
            </a:r>
          </a:p>
        </p:txBody>
      </p:sp>
      <p:sp>
        <p:nvSpPr>
          <p:cNvPr id="271370" name="Rectangle 10"/>
          <p:cNvSpPr>
            <a:spLocks noChangeArrowheads="1"/>
          </p:cNvSpPr>
          <p:nvPr/>
        </p:nvSpPr>
        <p:spPr bwMode="auto">
          <a:xfrm>
            <a:off x="5292725" y="4200426"/>
            <a:ext cx="3543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地点：</a:t>
            </a:r>
            <a:r>
              <a:rPr lang="zh-CN" altLang="en-US">
                <a:solidFill>
                  <a:srgbClr val="FFFF00"/>
                </a:solidFill>
              </a:rPr>
              <a:t>教学主楼</a:t>
            </a:r>
            <a:r>
              <a:rPr lang="en-US" altLang="zh-CN">
                <a:solidFill>
                  <a:srgbClr val="FFFF00"/>
                </a:solidFill>
              </a:rPr>
              <a:t>B</a:t>
            </a:r>
            <a:r>
              <a:rPr lang="zh-CN" altLang="en-US">
                <a:solidFill>
                  <a:srgbClr val="FFFF00"/>
                </a:solidFill>
              </a:rPr>
              <a:t>座</a:t>
            </a:r>
            <a:r>
              <a:rPr lang="en-US" altLang="zh-CN">
                <a:solidFill>
                  <a:srgbClr val="FFFF00"/>
                </a:solidFill>
              </a:rPr>
              <a:t>108</a:t>
            </a:r>
          </a:p>
        </p:txBody>
      </p:sp>
      <p:sp>
        <p:nvSpPr>
          <p:cNvPr id="271371" name="Rectangle 11"/>
          <p:cNvSpPr>
            <a:spLocks noChangeArrowheads="1"/>
          </p:cNvSpPr>
          <p:nvPr/>
        </p:nvSpPr>
        <p:spPr bwMode="auto">
          <a:xfrm>
            <a:off x="503808" y="4677122"/>
            <a:ext cx="84989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另每两周单独答疑一次：地点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：仲英楼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B839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，双周周三晚</a:t>
            </a:r>
            <a:r>
              <a:rPr lang="en-US" altLang="zh-CN" dirty="0">
                <a:solidFill>
                  <a:srgbClr val="FFFF00"/>
                </a:solidFill>
              </a:rPr>
              <a:t>7:30 ~ </a:t>
            </a:r>
            <a:r>
              <a:rPr lang="en-US" altLang="zh-CN" dirty="0" smtClean="0">
                <a:solidFill>
                  <a:srgbClr val="FFFF00"/>
                </a:solidFill>
              </a:rPr>
              <a:t>9:30</a:t>
            </a:r>
            <a:r>
              <a:rPr lang="zh-CN" altLang="en-US" dirty="0" smtClean="0">
                <a:solidFill>
                  <a:srgbClr val="FFFF00"/>
                </a:solidFill>
              </a:rPr>
              <a:t>。</a:t>
            </a:r>
            <a:r>
              <a:rPr lang="zh-CN" altLang="en-US" dirty="0" smtClean="0">
                <a:solidFill>
                  <a:srgbClr val="00FFFF"/>
                </a:solidFill>
              </a:rPr>
              <a:t>线</a:t>
            </a:r>
            <a:r>
              <a:rPr lang="zh-CN" altLang="en-US" dirty="0">
                <a:solidFill>
                  <a:srgbClr val="00FFFF"/>
                </a:solidFill>
              </a:rPr>
              <a:t>上答疑：</a:t>
            </a:r>
            <a:r>
              <a:rPr lang="en-US" altLang="zh-CN" dirty="0">
                <a:solidFill>
                  <a:srgbClr val="FFFF00"/>
                </a:solidFill>
              </a:rPr>
              <a:t>QQ</a:t>
            </a:r>
            <a:r>
              <a:rPr lang="zh-CN" altLang="en-US" dirty="0">
                <a:solidFill>
                  <a:srgbClr val="FFFF00"/>
                </a:solidFill>
              </a:rPr>
              <a:t>群随时留言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79388" y="2347813"/>
            <a:ext cx="882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0" dirty="0">
                <a:solidFill>
                  <a:srgbClr val="00FFFF"/>
                </a:solidFill>
                <a:ea typeface="楷体_GB2312" pitchFamily="49" charset="-122"/>
              </a:rPr>
              <a:t> ●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阶段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2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考试：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作为平时成绩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(20%)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记入期末成绩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（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第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13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周周末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）</a:t>
            </a:r>
            <a:endParaRPr lang="zh-CN" altLang="en-US" b="0" dirty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79388" y="1412776"/>
            <a:ext cx="882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0" dirty="0">
                <a:solidFill>
                  <a:srgbClr val="00FFFF"/>
                </a:solidFill>
                <a:ea typeface="楷体_GB2312" pitchFamily="49" charset="-122"/>
              </a:rPr>
              <a:t> ●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习题课：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自愿参加，不记入期末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成绩。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研讨课等待通知。</a:t>
            </a:r>
            <a:endParaRPr lang="zh-CN" altLang="en-US" b="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38173" y="5589240"/>
            <a:ext cx="85978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CCFF"/>
              </a:buClr>
              <a:buFont typeface="Wingdings" panose="05000000000000000000" pitchFamily="2" charset="2"/>
              <a:buNone/>
            </a:pPr>
            <a:r>
              <a:rPr lang="en-US" altLang="zh-CN" sz="1600" b="0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● </a:t>
            </a:r>
            <a:r>
              <a:rPr lang="zh-CN" altLang="en-US" dirty="0" smtClean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课件在课后上传到</a:t>
            </a:r>
            <a:r>
              <a:rPr lang="en-US" altLang="zh-CN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QQ</a:t>
            </a:r>
            <a:r>
              <a:rPr lang="zh-CN" altLang="en-US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群、思源学堂</a:t>
            </a:r>
            <a:r>
              <a:rPr lang="zh-CN" altLang="en-US" dirty="0" smtClean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；课题直播录像可在  </a:t>
            </a:r>
            <a:endParaRPr lang="en-US" altLang="zh-CN" dirty="0" smtClean="0">
              <a:solidFill>
                <a:srgbClr val="00FF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buClr>
                <a:srgbClr val="FFCCFF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dirty="0" smtClean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class.xjtu.edu.cn</a:t>
            </a:r>
            <a:r>
              <a:rPr lang="zh-CN" altLang="en-US" dirty="0" smtClean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中登录观看。</a:t>
            </a:r>
            <a:endParaRPr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862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1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1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4" grpId="0" build="p" autoUpdateAnimBg="0"/>
      <p:bldP spid="271365" grpId="0" build="p" autoUpdateAnimBg="0"/>
      <p:bldP spid="271366" grpId="0" autoUpdateAnimBg="0"/>
      <p:bldP spid="271367" grpId="0" autoUpdateAnimBg="0"/>
      <p:bldP spid="271368" grpId="0"/>
      <p:bldP spid="271369" grpId="0"/>
      <p:bldP spid="271370" grpId="0"/>
      <p:bldP spid="271371" grpId="0"/>
      <p:bldP spid="10" grpId="0" build="p" autoUpdateAnimBg="0"/>
      <p:bldP spid="2" grpId="0" build="p" autoUpdateAnimBg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>
            <a:spLocks noChangeArrowheads="1"/>
          </p:cNvSpPr>
          <p:nvPr/>
        </p:nvSpPr>
        <p:spPr bwMode="auto">
          <a:xfrm>
            <a:off x="323850" y="2698915"/>
            <a:ext cx="468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solidFill>
                  <a:srgbClr val="FFFFCC"/>
                </a:solidFill>
                <a:ea typeface="楷体_GB2312" pitchFamily="49" charset="-122"/>
              </a:rPr>
              <a:t>Rectangular coordinates</a:t>
            </a:r>
            <a:r>
              <a:rPr lang="zh-CN" altLang="en-US" b="0" i="1" dirty="0">
                <a:solidFill>
                  <a:srgbClr val="FFFFCC"/>
                </a:solidFill>
                <a:ea typeface="楷体_GB2312" pitchFamily="49" charset="-122"/>
              </a:rPr>
              <a:t>：</a:t>
            </a:r>
          </a:p>
        </p:txBody>
      </p:sp>
      <p:graphicFrame>
        <p:nvGraphicFramePr>
          <p:cNvPr id="3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643103"/>
              </p:ext>
            </p:extLst>
          </p:nvPr>
        </p:nvGraphicFramePr>
        <p:xfrm>
          <a:off x="3783087" y="2744903"/>
          <a:ext cx="43957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92" name="公式" r:id="rId3" imgW="1495472" imgH="133347" progId="Equation.3">
                  <p:embed/>
                </p:oleObj>
              </mc:Choice>
              <mc:Fallback>
                <p:oleObj name="公式" r:id="rId3" imgW="1495472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087" y="2744903"/>
                        <a:ext cx="439578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479388"/>
              </p:ext>
            </p:extLst>
          </p:nvPr>
        </p:nvGraphicFramePr>
        <p:xfrm>
          <a:off x="5000291" y="1895678"/>
          <a:ext cx="40322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93" name="公式" r:id="rId5" imgW="1600209" imgH="171408" progId="Equation.3">
                  <p:embed/>
                </p:oleObj>
              </mc:Choice>
              <mc:Fallback>
                <p:oleObj name="公式" r:id="rId5" imgW="1600209" imgH="1714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291" y="1895678"/>
                        <a:ext cx="4032250" cy="5873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5466" y="1989855"/>
            <a:ext cx="632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200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运</a:t>
            </a: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动学方程 </a:t>
            </a:r>
            <a:r>
              <a:rPr lang="en-US" altLang="zh-CN" sz="2200" dirty="0">
                <a:solidFill>
                  <a:schemeClr val="bg1"/>
                </a:solidFill>
                <a:ea typeface="楷体_GB2312" pitchFamily="49" charset="-122"/>
              </a:rPr>
              <a:t>( </a:t>
            </a:r>
            <a:r>
              <a:rPr lang="en-US" altLang="zh-CN" sz="2200" i="1" dirty="0">
                <a:solidFill>
                  <a:schemeClr val="bg1"/>
                </a:solidFill>
                <a:ea typeface="楷体_GB2312" pitchFamily="49" charset="-122"/>
              </a:rPr>
              <a:t>Equations of motion</a:t>
            </a:r>
            <a:r>
              <a:rPr lang="en-US" altLang="zh-CN" sz="2200" dirty="0">
                <a:solidFill>
                  <a:schemeClr val="bg1"/>
                </a:solidFill>
                <a:ea typeface="楷体_GB2312" pitchFamily="49" charset="-122"/>
              </a:rPr>
              <a:t> )</a:t>
            </a: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304800" y="1140642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dirty="0" smtClean="0">
                <a:solidFill>
                  <a:srgbClr val="FFFF00"/>
                </a:solidFill>
                <a:ea typeface="楷体_GB2312" pitchFamily="49" charset="-122"/>
              </a:rPr>
              <a:t>1. </a:t>
            </a:r>
            <a:r>
              <a:rPr lang="zh-CN" altLang="en-US" sz="2300" dirty="0" smtClean="0">
                <a:solidFill>
                  <a:srgbClr val="FFFF00"/>
                </a:solidFill>
                <a:ea typeface="楷体_GB2312" pitchFamily="49" charset="-122"/>
              </a:rPr>
              <a:t>位</a:t>
            </a:r>
            <a:r>
              <a:rPr lang="zh-CN" altLang="en-US" sz="2300" dirty="0">
                <a:solidFill>
                  <a:srgbClr val="FFFF00"/>
                </a:solidFill>
                <a:ea typeface="楷体_GB2312" pitchFamily="49" charset="-122"/>
              </a:rPr>
              <a:t>置矢量（</a:t>
            </a:r>
            <a:r>
              <a:rPr lang="en-US" altLang="zh-CN" sz="2300" i="1" dirty="0">
                <a:solidFill>
                  <a:srgbClr val="FFFF00"/>
                </a:solidFill>
              </a:rPr>
              <a:t>Position Vector</a:t>
            </a:r>
            <a:r>
              <a:rPr lang="zh-CN" altLang="en-US" sz="2300" dirty="0">
                <a:solidFill>
                  <a:srgbClr val="FFFF00"/>
                </a:solidFill>
                <a:ea typeface="楷体_GB2312" pitchFamily="49" charset="-122"/>
              </a:rPr>
              <a:t>）</a:t>
            </a:r>
          </a:p>
        </p:txBody>
      </p:sp>
      <p:graphicFrame>
        <p:nvGraphicFramePr>
          <p:cNvPr id="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725770"/>
              </p:ext>
            </p:extLst>
          </p:nvPr>
        </p:nvGraphicFramePr>
        <p:xfrm>
          <a:off x="4447863" y="986644"/>
          <a:ext cx="338455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94" name="公式" r:id="rId7" imgW="924008" imgH="171408" progId="Equation.3">
                  <p:embed/>
                </p:oleObj>
              </mc:Choice>
              <mc:Fallback>
                <p:oleObj name="公式" r:id="rId7" imgW="924008" imgH="1714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863" y="986644"/>
                        <a:ext cx="3384550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304800" y="3244033"/>
            <a:ext cx="8587680" cy="148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质点运动学的基本问题之一，是确定质点运动学方程。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为正确写出质点运动学方程，先要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选定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参照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物、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坐标系，明确起始条件等，找出</a:t>
            </a:r>
            <a:r>
              <a:rPr lang="zh-CN" altLang="en-US" dirty="0">
                <a:solidFill>
                  <a:srgbClr val="FFC000"/>
                </a:solidFill>
                <a:ea typeface="楷体_GB2312" pitchFamily="49" charset="-122"/>
              </a:rPr>
              <a:t>质点坐标随时间变化的函数关系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099905"/>
              </p:ext>
            </p:extLst>
          </p:nvPr>
        </p:nvGraphicFramePr>
        <p:xfrm>
          <a:off x="2339752" y="4850561"/>
          <a:ext cx="3240360" cy="52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95" name="Equation" r:id="rId9" imgW="1257120" imgH="203040" progId="Equation.DSMT4">
                  <p:embed/>
                </p:oleObj>
              </mc:Choice>
              <mc:Fallback>
                <p:oleObj name="Equation" r:id="rId9" imgW="1257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9752" y="4850561"/>
                        <a:ext cx="3240360" cy="52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525016" y="5508502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位移在直</a:t>
            </a:r>
            <a:r>
              <a:rPr lang="zh-CN" altLang="en-US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角系中的表述</a:t>
            </a:r>
            <a:endParaRPr lang="en-US" altLang="zh-CN" dirty="0">
              <a:solidFill>
                <a:srgbClr val="FFFF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1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130452"/>
              </p:ext>
            </p:extLst>
          </p:nvPr>
        </p:nvGraphicFramePr>
        <p:xfrm>
          <a:off x="3851920" y="5431591"/>
          <a:ext cx="3793581" cy="615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96" name="公式" r:id="rId11" imgW="1304894" imgH="209468" progId="Equation.3">
                  <p:embed/>
                </p:oleObj>
              </mc:Choice>
              <mc:Fallback>
                <p:oleObj name="公式" r:id="rId11" imgW="1304894" imgH="2094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5431591"/>
                        <a:ext cx="3793581" cy="615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3707904" y="301862"/>
            <a:ext cx="1800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dirty="0">
                <a:solidFill>
                  <a:srgbClr val="00FFFF"/>
                </a:solidFill>
                <a:ea typeface="楷体_GB2312" pitchFamily="49" charset="-122"/>
              </a:rPr>
              <a:t>要</a:t>
            </a:r>
            <a:r>
              <a:rPr lang="zh-CN" altLang="en-US" sz="2600" dirty="0" smtClean="0">
                <a:solidFill>
                  <a:srgbClr val="00FFFF"/>
                </a:solidFill>
                <a:ea typeface="楷体_GB2312" pitchFamily="49" charset="-122"/>
              </a:rPr>
              <a:t>点回顾</a:t>
            </a:r>
            <a:endParaRPr lang="zh-CN" altLang="en-US" sz="260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265520" y="4850561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位移的定义</a:t>
            </a:r>
            <a:endParaRPr lang="en-US" altLang="zh-CN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70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5" grpId="0" build="p" autoUpdateAnimBg="0"/>
      <p:bldP spid="6" grpId="0" autoUpdateAnimBg="0"/>
      <p:bldP spid="8" grpId="0"/>
      <p:bldP spid="10" grpId="0" autoUpdateAnimBg="0"/>
      <p:bldP spid="12" grpId="0" autoUpdateAnimBg="0"/>
      <p:bldP spid="1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03548" y="580332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平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均速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度</a:t>
            </a:r>
            <a:endParaRPr lang="zh-CN" altLang="en-US" sz="2200" dirty="0">
              <a:solidFill>
                <a:srgbClr val="00FFFF"/>
              </a:solidFill>
            </a:endParaRPr>
          </a:p>
        </p:txBody>
      </p:sp>
      <p:sp>
        <p:nvSpPr>
          <p:cNvPr id="3" name="Rectangle 36"/>
          <p:cNvSpPr>
            <a:spLocks noChangeArrowheads="1"/>
          </p:cNvSpPr>
          <p:nvPr/>
        </p:nvSpPr>
        <p:spPr bwMode="auto">
          <a:xfrm>
            <a:off x="4352180" y="136499"/>
            <a:ext cx="4824412" cy="1143000"/>
          </a:xfrm>
          <a:prstGeom prst="rect">
            <a:avLst/>
          </a:prstGeom>
          <a:noFill/>
          <a:ln w="25400">
            <a:solidFill>
              <a:srgbClr val="FF0000">
                <a:alpha val="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420993"/>
              </p:ext>
            </p:extLst>
          </p:nvPr>
        </p:nvGraphicFramePr>
        <p:xfrm>
          <a:off x="3707904" y="227115"/>
          <a:ext cx="30876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77" name="公式" r:id="rId3" imgW="1295446" imgH="371429" progId="Equation.3">
                  <p:embed/>
                </p:oleObj>
              </mc:Choice>
              <mc:Fallback>
                <p:oleObj name="公式" r:id="rId3" imgW="1295446" imgH="3714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227115"/>
                        <a:ext cx="308768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82849"/>
              </p:ext>
            </p:extLst>
          </p:nvPr>
        </p:nvGraphicFramePr>
        <p:xfrm>
          <a:off x="2333129" y="260453"/>
          <a:ext cx="13747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78" name="公式" r:id="rId5" imgW="514237" imgH="323920" progId="Equation.3">
                  <p:embed/>
                </p:oleObj>
              </mc:Choice>
              <mc:Fallback>
                <p:oleObj name="公式" r:id="rId5" imgW="514237" imgH="32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129" y="260453"/>
                        <a:ext cx="13747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876132"/>
              </p:ext>
            </p:extLst>
          </p:nvPr>
        </p:nvGraphicFramePr>
        <p:xfrm>
          <a:off x="2204657" y="1239326"/>
          <a:ext cx="22193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79" name="Equation" r:id="rId7" imgW="704816" imgH="333368" progId="Equation.DSMT4">
                  <p:embed/>
                </p:oleObj>
              </mc:Choice>
              <mc:Fallback>
                <p:oleObj name="Equation" r:id="rId7" imgW="704816" imgH="33336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4657" y="1239326"/>
                        <a:ext cx="2219325" cy="90011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66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76359" y="2476266"/>
            <a:ext cx="274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直角系中：</a:t>
            </a: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76725"/>
              </p:ext>
            </p:extLst>
          </p:nvPr>
        </p:nvGraphicFramePr>
        <p:xfrm>
          <a:off x="2250695" y="2221859"/>
          <a:ext cx="63103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80" name="Equation" r:id="rId9" imgW="2324191" imgH="323920" progId="Equation.DSMT4">
                  <p:embed/>
                </p:oleObj>
              </mc:Choice>
              <mc:Fallback>
                <p:oleObj name="Equation" r:id="rId9" imgW="2324191" imgH="32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695" y="2221859"/>
                        <a:ext cx="63103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03548" y="1474528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瞬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时速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度</a:t>
            </a:r>
            <a:endParaRPr lang="en-US" altLang="zh-CN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67544" y="3720998"/>
            <a:ext cx="5903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平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均加速</a:t>
            </a:r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度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242878"/>
              </p:ext>
            </p:extLst>
          </p:nvPr>
        </p:nvGraphicFramePr>
        <p:xfrm>
          <a:off x="2433686" y="3514765"/>
          <a:ext cx="38369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81" name="Equation" r:id="rId11" imgW="3714656" imgH="780918" progId="Equation.3">
                  <p:embed/>
                </p:oleObj>
              </mc:Choice>
              <mc:Fallback>
                <p:oleObj name="Equation" r:id="rId11" imgW="3714656" imgH="780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86" y="3514765"/>
                        <a:ext cx="3836987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00111" y="4637735"/>
            <a:ext cx="626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瞬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时加速</a:t>
            </a:r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度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391954"/>
              </p:ext>
            </p:extLst>
          </p:nvPr>
        </p:nvGraphicFramePr>
        <p:xfrm>
          <a:off x="2384400" y="4337050"/>
          <a:ext cx="17716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82" name="Equation" r:id="rId13" imgW="876240" imgH="419040" progId="Equation.DSMT4">
                  <p:embed/>
                </p:oleObj>
              </mc:Choice>
              <mc:Fallback>
                <p:oleObj name="Equation" r:id="rId13" imgW="8762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00" y="4337050"/>
                        <a:ext cx="177165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882056"/>
              </p:ext>
            </p:extLst>
          </p:nvPr>
        </p:nvGraphicFramePr>
        <p:xfrm>
          <a:off x="4907967" y="5719464"/>
          <a:ext cx="31972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83" name="公式" r:id="rId15" imgW="3190971" imgH="828696" progId="Equation.3">
                  <p:embed/>
                </p:oleObj>
              </mc:Choice>
              <mc:Fallback>
                <p:oleObj name="公式" r:id="rId15" imgW="3190971" imgH="8286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7967" y="5719464"/>
                        <a:ext cx="3197225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83170"/>
              </p:ext>
            </p:extLst>
          </p:nvPr>
        </p:nvGraphicFramePr>
        <p:xfrm>
          <a:off x="513767" y="5768677"/>
          <a:ext cx="10287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84" name="公式" r:id="rId17" imgW="980965" imgH="780918" progId="Equation.3">
                  <p:embed/>
                </p:oleObj>
              </mc:Choice>
              <mc:Fallback>
                <p:oleObj name="公式" r:id="rId17" imgW="980965" imgH="78091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67" y="5768677"/>
                        <a:ext cx="102870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933462"/>
              </p:ext>
            </p:extLst>
          </p:nvPr>
        </p:nvGraphicFramePr>
        <p:xfrm>
          <a:off x="1594854" y="5719464"/>
          <a:ext cx="33115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85" name="公式" r:id="rId19" imgW="3305156" imgH="819248" progId="Equation.3">
                  <p:embed/>
                </p:oleObj>
              </mc:Choice>
              <mc:Fallback>
                <p:oleObj name="公式" r:id="rId19" imgW="3305156" imgH="81924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854" y="5719464"/>
                        <a:ext cx="331152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467544" y="5240059"/>
            <a:ext cx="4706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在直角坐标系中</a:t>
            </a:r>
            <a:endParaRPr lang="zh-CN" altLang="en-US" sz="28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06040" y="111316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00"/>
                </a:solidFill>
              </a:rPr>
              <a:t>4. 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速度</a:t>
            </a:r>
            <a:endParaRPr lang="zh-CN" altLang="en-US" sz="2200" dirty="0">
              <a:solidFill>
                <a:srgbClr val="FFFF00"/>
              </a:solidFill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50644" y="3187249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00"/>
                </a:solidFill>
              </a:rPr>
              <a:t>5. </a:t>
            </a:r>
            <a:r>
              <a:rPr lang="zh-CN" altLang="en-US" dirty="0" smtClean="0">
                <a:solidFill>
                  <a:srgbClr val="FFFF00"/>
                </a:solidFill>
              </a:rPr>
              <a:t>加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速度</a:t>
            </a:r>
            <a:endParaRPr lang="zh-CN" altLang="en-US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5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nimBg="1"/>
      <p:bldP spid="8" grpId="0" build="p" autoUpdateAnimBg="0"/>
      <p:bldP spid="10" grpId="0" build="p" autoUpdateAnimBg="0"/>
      <p:bldP spid="11" grpId="0" autoUpdateAnimBg="0"/>
      <p:bldP spid="14" grpId="0" autoUpdateAnimBg="0"/>
      <p:bldP spid="19" grpId="0" autoUpdateAnimBg="0"/>
      <p:bldP spid="20" grpId="0" autoUpdateAnimBg="0"/>
      <p:bldP spid="2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250825" y="333375"/>
            <a:ext cx="864235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0800" bIns="10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66FF33"/>
                </a:solidFill>
              </a:rPr>
              <a:t>§1.2  </a:t>
            </a:r>
            <a:r>
              <a:rPr lang="zh-CN" altLang="zh-CN" sz="3200">
                <a:solidFill>
                  <a:srgbClr val="66FF33"/>
                </a:solidFill>
              </a:rPr>
              <a:t>运动学的两类问题</a:t>
            </a:r>
            <a:endParaRPr lang="zh-CN" altLang="en-US" sz="3200">
              <a:solidFill>
                <a:srgbClr val="66FF33"/>
              </a:solidFill>
            </a:endParaRPr>
          </a:p>
        </p:txBody>
      </p:sp>
      <p:sp>
        <p:nvSpPr>
          <p:cNvPr id="152604" name="Text Box 28"/>
          <p:cNvSpPr txBox="1">
            <a:spLocks noChangeArrowheads="1"/>
          </p:cNvSpPr>
          <p:nvPr/>
        </p:nvSpPr>
        <p:spPr bwMode="auto">
          <a:xfrm>
            <a:off x="250825" y="836613"/>
            <a:ext cx="340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两类问题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52605" name="Text Box 29"/>
          <p:cNvSpPr txBox="1">
            <a:spLocks noChangeArrowheads="1"/>
          </p:cNvSpPr>
          <p:nvPr/>
        </p:nvSpPr>
        <p:spPr bwMode="auto">
          <a:xfrm>
            <a:off x="250825" y="1455738"/>
            <a:ext cx="223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1. 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第一类问题</a:t>
            </a:r>
            <a:endParaRPr lang="en-US" altLang="zh-CN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2606" name="Object 30"/>
          <p:cNvGraphicFramePr>
            <a:graphicFrameLocks noChangeAspect="1"/>
          </p:cNvGraphicFramePr>
          <p:nvPr/>
        </p:nvGraphicFramePr>
        <p:xfrm>
          <a:off x="2565400" y="1457325"/>
          <a:ext cx="25844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16" name="公式" r:id="rId3" imgW="1066806" imgH="171408" progId="Equation.3">
                  <p:embed/>
                </p:oleObj>
              </mc:Choice>
              <mc:Fallback>
                <p:oleObj name="公式" r:id="rId3" imgW="1066806" imgH="171408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457325"/>
                        <a:ext cx="258445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07" name="Text Box 31"/>
          <p:cNvSpPr txBox="1">
            <a:spLocks noChangeArrowheads="1"/>
          </p:cNvSpPr>
          <p:nvPr/>
        </p:nvSpPr>
        <p:spPr bwMode="auto">
          <a:xfrm>
            <a:off x="762000" y="2522538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(1)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=1s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到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=2s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质点的位移</a:t>
            </a:r>
            <a:endParaRPr lang="zh-CN" altLang="en-US" sz="2800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08" name="Text Box 32"/>
          <p:cNvSpPr txBox="1">
            <a:spLocks noChangeArrowheads="1"/>
          </p:cNvSpPr>
          <p:nvPr/>
        </p:nvSpPr>
        <p:spPr bwMode="auto">
          <a:xfrm>
            <a:off x="755650" y="2997200"/>
            <a:ext cx="287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(3)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轨迹方程</a:t>
            </a:r>
            <a:endParaRPr lang="zh-CN" altLang="en-US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09" name="Text Box 33"/>
          <p:cNvSpPr txBox="1">
            <a:spLocks noChangeArrowheads="1"/>
          </p:cNvSpPr>
          <p:nvPr/>
        </p:nvSpPr>
        <p:spPr bwMode="auto">
          <a:xfrm>
            <a:off x="4859338" y="2492375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(2)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=2s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 b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52610" name="Object 34"/>
          <p:cNvGraphicFramePr>
            <a:graphicFrameLocks noChangeAspect="1"/>
          </p:cNvGraphicFramePr>
          <p:nvPr/>
        </p:nvGraphicFramePr>
        <p:xfrm>
          <a:off x="6383338" y="2562225"/>
          <a:ext cx="9715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17" name="公式" r:id="rId5" imgW="533403" imgH="285860" progId="Equation.3">
                  <p:embed/>
                </p:oleObj>
              </mc:Choice>
              <mc:Fallback>
                <p:oleObj name="公式" r:id="rId5" imgW="533403" imgH="28586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338" y="2562225"/>
                        <a:ext cx="97155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1" name="Object 35"/>
          <p:cNvGraphicFramePr>
            <a:graphicFrameLocks noChangeAspect="1"/>
          </p:cNvGraphicFramePr>
          <p:nvPr/>
        </p:nvGraphicFramePr>
        <p:xfrm>
          <a:off x="1331913" y="3429000"/>
          <a:ext cx="18351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18" name="公式" r:id="rId7" imgW="866780" imgH="190573" progId="Equation.3">
                  <p:embed/>
                </p:oleObj>
              </mc:Choice>
              <mc:Fallback>
                <p:oleObj name="公式" r:id="rId7" imgW="866780" imgH="190573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429000"/>
                        <a:ext cx="18351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2" name="Object 36"/>
          <p:cNvGraphicFramePr>
            <a:graphicFrameLocks noChangeAspect="1"/>
          </p:cNvGraphicFramePr>
          <p:nvPr/>
        </p:nvGraphicFramePr>
        <p:xfrm>
          <a:off x="3581400" y="3454400"/>
          <a:ext cx="2241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19" name="Equation" r:id="rId9" imgW="1638271" imgH="380876" progId="Equation.3">
                  <p:embed/>
                </p:oleObj>
              </mc:Choice>
              <mc:Fallback>
                <p:oleObj name="Equation" r:id="rId9" imgW="1638271" imgH="380876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454400"/>
                        <a:ext cx="22415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3" name="Object 37"/>
          <p:cNvGraphicFramePr>
            <a:graphicFrameLocks noChangeAspect="1"/>
          </p:cNvGraphicFramePr>
          <p:nvPr/>
        </p:nvGraphicFramePr>
        <p:xfrm>
          <a:off x="1371600" y="4038600"/>
          <a:ext cx="60356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20" name="Equation" r:id="rId11" imgW="5943558" imgH="380876" progId="Equation.3">
                  <p:embed/>
                </p:oleObj>
              </mc:Choice>
              <mc:Fallback>
                <p:oleObj name="Equation" r:id="rId11" imgW="5943558" imgH="380876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038600"/>
                        <a:ext cx="60356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4" name="Object 38"/>
          <p:cNvGraphicFramePr>
            <a:graphicFrameLocks noChangeAspect="1"/>
          </p:cNvGraphicFramePr>
          <p:nvPr/>
        </p:nvGraphicFramePr>
        <p:xfrm>
          <a:off x="1403350" y="4508500"/>
          <a:ext cx="27622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21" name="公式" r:id="rId13" imgW="1162095" imgH="342816" progId="Equation.3">
                  <p:embed/>
                </p:oleObj>
              </mc:Choice>
              <mc:Fallback>
                <p:oleObj name="公式" r:id="rId13" imgW="1162095" imgH="342816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508500"/>
                        <a:ext cx="27622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15" name="Text Box 39"/>
          <p:cNvSpPr txBox="1">
            <a:spLocks noChangeArrowheads="1"/>
          </p:cNvSpPr>
          <p:nvPr/>
        </p:nvSpPr>
        <p:spPr bwMode="auto">
          <a:xfrm>
            <a:off x="842963" y="19685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已知一质点运动方程</a:t>
            </a:r>
          </a:p>
        </p:txBody>
      </p:sp>
      <p:graphicFrame>
        <p:nvGraphicFramePr>
          <p:cNvPr id="152616" name="Object 40"/>
          <p:cNvGraphicFramePr>
            <a:graphicFrameLocks noChangeAspect="1"/>
          </p:cNvGraphicFramePr>
          <p:nvPr/>
        </p:nvGraphicFramePr>
        <p:xfrm>
          <a:off x="3748088" y="2008188"/>
          <a:ext cx="26955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22" name="公式" r:id="rId15" imgW="2657568" imgH="419207" progId="Equation.3">
                  <p:embed/>
                </p:oleObj>
              </mc:Choice>
              <mc:Fallback>
                <p:oleObj name="公式" r:id="rId15" imgW="2657568" imgH="419207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2008188"/>
                        <a:ext cx="26955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17" name="Text Box 41"/>
          <p:cNvSpPr txBox="1">
            <a:spLocks noChangeArrowheads="1"/>
          </p:cNvSpPr>
          <p:nvPr/>
        </p:nvSpPr>
        <p:spPr bwMode="auto">
          <a:xfrm>
            <a:off x="317500" y="2522538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52618" name="Text Box 42"/>
          <p:cNvSpPr txBox="1">
            <a:spLocks noChangeArrowheads="1"/>
          </p:cNvSpPr>
          <p:nvPr/>
        </p:nvSpPr>
        <p:spPr bwMode="auto">
          <a:xfrm>
            <a:off x="304800" y="1989138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  <a:latin typeface="宋体" panose="02010600030101010101" pitchFamily="2" charset="-122"/>
              </a:rPr>
              <a:t>1</a:t>
            </a:r>
            <a:endParaRPr lang="zh-CN" altLang="en-US" b="0" dirty="0"/>
          </a:p>
        </p:txBody>
      </p:sp>
      <p:sp>
        <p:nvSpPr>
          <p:cNvPr id="152619" name="Text Box 43"/>
          <p:cNvSpPr txBox="1">
            <a:spLocks noChangeArrowheads="1"/>
          </p:cNvSpPr>
          <p:nvPr/>
        </p:nvSpPr>
        <p:spPr bwMode="auto">
          <a:xfrm>
            <a:off x="301625" y="3429000"/>
            <a:ext cx="536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  <a:endParaRPr lang="zh-CN" altLang="en-US" b="0">
              <a:latin typeface="宋体" panose="02010600030101010101" pitchFamily="2" charset="-122"/>
            </a:endParaRPr>
          </a:p>
        </p:txBody>
      </p:sp>
      <p:sp>
        <p:nvSpPr>
          <p:cNvPr id="152620" name="Text Box 44"/>
          <p:cNvSpPr txBox="1">
            <a:spLocks noChangeArrowheads="1"/>
          </p:cNvSpPr>
          <p:nvPr/>
        </p:nvSpPr>
        <p:spPr bwMode="auto">
          <a:xfrm>
            <a:off x="762000" y="3429000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(1)</a:t>
            </a:r>
            <a:endParaRPr lang="en-US" altLang="zh-CN" sz="2800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21" name="Text Box 45"/>
          <p:cNvSpPr txBox="1">
            <a:spLocks noChangeArrowheads="1"/>
          </p:cNvSpPr>
          <p:nvPr/>
        </p:nvSpPr>
        <p:spPr bwMode="auto">
          <a:xfrm>
            <a:off x="768350" y="4622800"/>
            <a:ext cx="60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(2)</a:t>
            </a:r>
            <a:endParaRPr lang="en-US" altLang="zh-CN" b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52622" name="Object 46"/>
          <p:cNvGraphicFramePr>
            <a:graphicFrameLocks noChangeAspect="1"/>
          </p:cNvGraphicFramePr>
          <p:nvPr/>
        </p:nvGraphicFramePr>
        <p:xfrm>
          <a:off x="4932363" y="4479925"/>
          <a:ext cx="295275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23" name="公式" r:id="rId17" imgW="1238219" imgH="371429" progId="Equation.3">
                  <p:embed/>
                </p:oleObj>
              </mc:Choice>
              <mc:Fallback>
                <p:oleObj name="公式" r:id="rId17" imgW="1238219" imgH="371429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479925"/>
                        <a:ext cx="295275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3" name="Object 47"/>
          <p:cNvGraphicFramePr>
            <a:graphicFrameLocks/>
          </p:cNvGraphicFramePr>
          <p:nvPr/>
        </p:nvGraphicFramePr>
        <p:xfrm>
          <a:off x="3048000" y="5518150"/>
          <a:ext cx="35226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24" name="Equation" r:id="rId19" imgW="3486016" imgH="380876" progId="Equation.3">
                  <p:embed/>
                </p:oleObj>
              </mc:Choice>
              <mc:Fallback>
                <p:oleObj name="Equation" r:id="rId19" imgW="3486016" imgH="380876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518150"/>
                        <a:ext cx="35226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4" name="Object 48"/>
          <p:cNvGraphicFramePr>
            <a:graphicFrameLocks noChangeAspect="1"/>
          </p:cNvGraphicFramePr>
          <p:nvPr/>
        </p:nvGraphicFramePr>
        <p:xfrm>
          <a:off x="1371600" y="6022975"/>
          <a:ext cx="2520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25" name="Equation" r:id="rId21" imgW="2476438" imgH="419207" progId="Equation.3">
                  <p:embed/>
                </p:oleObj>
              </mc:Choice>
              <mc:Fallback>
                <p:oleObj name="Equation" r:id="rId21" imgW="2476438" imgH="419207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6022975"/>
                        <a:ext cx="25209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5" name="Object 49"/>
          <p:cNvGraphicFramePr>
            <a:graphicFrameLocks/>
          </p:cNvGraphicFramePr>
          <p:nvPr/>
        </p:nvGraphicFramePr>
        <p:xfrm>
          <a:off x="4572000" y="5902325"/>
          <a:ext cx="14509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26" name="Equation" r:id="rId23" imgW="1400183" imgH="828696" progId="Equation.3">
                  <p:embed/>
                </p:oleObj>
              </mc:Choice>
              <mc:Fallback>
                <p:oleObj name="Equation" r:id="rId23" imgW="1400183" imgH="828696" progId="Equation.3">
                  <p:embed/>
                  <p:pic>
                    <p:nvPicPr>
                      <p:cNvPr id="0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902325"/>
                        <a:ext cx="145097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26" name="Text Box 50"/>
          <p:cNvSpPr txBox="1">
            <a:spLocks noChangeArrowheads="1"/>
          </p:cNvSpPr>
          <p:nvPr/>
        </p:nvSpPr>
        <p:spPr bwMode="auto">
          <a:xfrm>
            <a:off x="765175" y="6022975"/>
            <a:ext cx="682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(3)</a:t>
            </a:r>
            <a:endParaRPr lang="en-US" altLang="zh-CN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27" name="Rectangle 51"/>
          <p:cNvSpPr>
            <a:spLocks noChangeArrowheads="1"/>
          </p:cNvSpPr>
          <p:nvPr/>
        </p:nvSpPr>
        <p:spPr bwMode="auto">
          <a:xfrm>
            <a:off x="1263650" y="5518150"/>
            <a:ext cx="1554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当 </a:t>
            </a:r>
            <a:r>
              <a:rPr lang="en-US" altLang="zh-CN" i="1" dirty="0">
                <a:solidFill>
                  <a:schemeClr val="bg1"/>
                </a:solidFill>
                <a:ea typeface="仿宋_GB2312" pitchFamily="49" charset="-122"/>
              </a:rPr>
              <a:t>t 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=2s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时</a:t>
            </a: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5292725" y="1412875"/>
            <a:ext cx="168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</a:rPr>
              <a:t>(</a:t>
            </a:r>
            <a:r>
              <a:rPr lang="zh-CN" altLang="en-US">
                <a:solidFill>
                  <a:srgbClr val="66FFFF"/>
                </a:solidFill>
              </a:rPr>
              <a:t>微分问题</a:t>
            </a:r>
            <a:r>
              <a:rPr lang="en-US" altLang="zh-CN">
                <a:solidFill>
                  <a:srgbClr val="66FFFF"/>
                </a:solidFill>
              </a:rPr>
              <a:t>)</a:t>
            </a:r>
            <a:r>
              <a:rPr lang="en-US" altLang="zh-CN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2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2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5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52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2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604" grpId="0" autoUpdateAnimBg="0"/>
      <p:bldP spid="152605" grpId="0" autoUpdateAnimBg="0"/>
      <p:bldP spid="152607" grpId="0" autoUpdateAnimBg="0"/>
      <p:bldP spid="152608" grpId="0" autoUpdateAnimBg="0"/>
      <p:bldP spid="152609" grpId="0" autoUpdateAnimBg="0"/>
      <p:bldP spid="152615" grpId="0" autoUpdateAnimBg="0"/>
      <p:bldP spid="152617" grpId="0" autoUpdateAnimBg="0"/>
      <p:bldP spid="152618" grpId="0" autoUpdateAnimBg="0"/>
      <p:bldP spid="152619" grpId="0" autoUpdateAnimBg="0"/>
      <p:bldP spid="152620" grpId="0" autoUpdateAnimBg="0"/>
      <p:bldP spid="152621" grpId="0" autoUpdateAnimBg="0"/>
      <p:bldP spid="152626" grpId="0" autoUpdateAnimBg="0"/>
      <p:bldP spid="152627" grpId="0" autoUpdateAnimBg="0"/>
      <p:bldP spid="327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250825" y="307975"/>
            <a:ext cx="4046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2.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第二类问题</a:t>
            </a:r>
          </a:p>
        </p:txBody>
      </p:sp>
      <p:graphicFrame>
        <p:nvGraphicFramePr>
          <p:cNvPr id="125955" name="Object 3"/>
          <p:cNvGraphicFramePr>
            <a:graphicFrameLocks noChangeAspect="1"/>
          </p:cNvGraphicFramePr>
          <p:nvPr/>
        </p:nvGraphicFramePr>
        <p:xfrm>
          <a:off x="5368925" y="1060450"/>
          <a:ext cx="35242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1" name="公式" r:id="rId3" imgW="1476307" imgH="171408" progId="Equation.3">
                  <p:embed/>
                </p:oleObj>
              </mc:Choice>
              <mc:Fallback>
                <p:oleObj name="公式" r:id="rId3" imgW="1476307" imgH="17140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925" y="1060450"/>
                        <a:ext cx="352425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5656263" y="493713"/>
            <a:ext cx="2014537" cy="4318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FF0000"/>
                </a:solidFill>
                <a:ea typeface="仿宋_GB2312" pitchFamily="49" charset="-122"/>
              </a:rPr>
              <a:t>初始条件</a:t>
            </a:r>
          </a:p>
        </p:txBody>
      </p:sp>
      <p:sp>
        <p:nvSpPr>
          <p:cNvPr id="125957" name="Line 5"/>
          <p:cNvSpPr>
            <a:spLocks noChangeShapeType="1"/>
          </p:cNvSpPr>
          <p:nvPr/>
        </p:nvSpPr>
        <p:spPr bwMode="auto">
          <a:xfrm rot="10800000" flipH="1" flipV="1">
            <a:off x="6002338" y="908050"/>
            <a:ext cx="14287" cy="309563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8" name="Line 6"/>
          <p:cNvSpPr>
            <a:spLocks noChangeShapeType="1"/>
          </p:cNvSpPr>
          <p:nvPr/>
        </p:nvSpPr>
        <p:spPr bwMode="auto">
          <a:xfrm rot="10800000" flipH="1" flipV="1">
            <a:off x="7021513" y="909638"/>
            <a:ext cx="3175" cy="309562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300038" y="2424113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259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90024"/>
              </p:ext>
            </p:extLst>
          </p:nvPr>
        </p:nvGraphicFramePr>
        <p:xfrm>
          <a:off x="1597025" y="2522538"/>
          <a:ext cx="9699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2" name="Equation" r:id="rId5" imgW="914290" imgH="333368" progId="Equation.DSMT4">
                  <p:embed/>
                </p:oleObj>
              </mc:Choice>
              <mc:Fallback>
                <p:oleObj name="Equation" r:id="rId5" imgW="914290" imgH="333368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025" y="2522538"/>
                        <a:ext cx="9699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1" name="Text Box 9"/>
          <p:cNvSpPr txBox="1">
            <a:spLocks noChangeArrowheads="1"/>
          </p:cNvSpPr>
          <p:nvPr/>
        </p:nvSpPr>
        <p:spPr bwMode="auto">
          <a:xfrm>
            <a:off x="812800" y="90805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</a:t>
            </a:r>
          </a:p>
        </p:txBody>
      </p:sp>
      <p:graphicFrame>
        <p:nvGraphicFramePr>
          <p:cNvPr id="125962" name="Object 10"/>
          <p:cNvGraphicFramePr>
            <a:graphicFrameLocks noChangeAspect="1"/>
          </p:cNvGraphicFramePr>
          <p:nvPr/>
        </p:nvGraphicFramePr>
        <p:xfrm>
          <a:off x="1568450" y="920750"/>
          <a:ext cx="11318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3" name="公式" r:id="rId7" imgW="1085972" imgH="409489" progId="Equation.3">
                  <p:embed/>
                </p:oleObj>
              </mc:Choice>
              <mc:Fallback>
                <p:oleObj name="公式" r:id="rId7" imgW="1085972" imgH="40948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450" y="920750"/>
                        <a:ext cx="11318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3" name="Object 11"/>
          <p:cNvGraphicFramePr>
            <a:graphicFrameLocks noChangeAspect="1"/>
          </p:cNvGraphicFramePr>
          <p:nvPr/>
        </p:nvGraphicFramePr>
        <p:xfrm>
          <a:off x="1962150" y="1389063"/>
          <a:ext cx="318611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4" name="公式" r:id="rId9" imgW="3124296" imgH="409489" progId="Equation.3">
                  <p:embed/>
                </p:oleObj>
              </mc:Choice>
              <mc:Fallback>
                <p:oleObj name="公式" r:id="rId9" imgW="3124296" imgH="40948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1389063"/>
                        <a:ext cx="318611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4" name="Object 12"/>
          <p:cNvGraphicFramePr>
            <a:graphicFrameLocks/>
          </p:cNvGraphicFramePr>
          <p:nvPr/>
        </p:nvGraphicFramePr>
        <p:xfrm>
          <a:off x="825500" y="1914525"/>
          <a:ext cx="25241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5" name="公式" r:id="rId11" imgW="209474" imgH="266694" progId="Equation.3">
                  <p:embed/>
                </p:oleObj>
              </mc:Choice>
              <mc:Fallback>
                <p:oleObj name="公式" r:id="rId11" imgW="209474" imgH="266694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1914525"/>
                        <a:ext cx="252413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5" name="Text Box 13"/>
          <p:cNvSpPr txBox="1">
            <a:spLocks noChangeArrowheads="1"/>
          </p:cNvSpPr>
          <p:nvPr/>
        </p:nvSpPr>
        <p:spPr bwMode="auto">
          <a:xfrm>
            <a:off x="300038" y="18446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5966" name="Text Box 14"/>
          <p:cNvSpPr txBox="1">
            <a:spLocks noChangeArrowheads="1"/>
          </p:cNvSpPr>
          <p:nvPr/>
        </p:nvSpPr>
        <p:spPr bwMode="auto">
          <a:xfrm>
            <a:off x="990600" y="1844675"/>
            <a:ext cx="2212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和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运动方程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</a:t>
            </a:r>
          </a:p>
        </p:txBody>
      </p:sp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262731" y="883568"/>
            <a:ext cx="958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5968" name="Text Box 16"/>
          <p:cNvSpPr txBox="1">
            <a:spLocks noChangeArrowheads="1"/>
          </p:cNvSpPr>
          <p:nvPr/>
        </p:nvSpPr>
        <p:spPr bwMode="auto">
          <a:xfrm>
            <a:off x="844550" y="1382713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=0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</a:t>
            </a:r>
          </a:p>
        </p:txBody>
      </p:sp>
      <p:graphicFrame>
        <p:nvGraphicFramePr>
          <p:cNvPr id="12596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374410"/>
              </p:ext>
            </p:extLst>
          </p:nvPr>
        </p:nvGraphicFramePr>
        <p:xfrm>
          <a:off x="900113" y="2352675"/>
          <a:ext cx="6508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6" name="Equation" r:id="rId13" imgW="600079" imgH="676184" progId="Equation.DSMT4">
                  <p:embed/>
                </p:oleObj>
              </mc:Choice>
              <mc:Fallback>
                <p:oleObj name="Equation" r:id="rId13" imgW="600079" imgH="676184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352675"/>
                        <a:ext cx="6508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0" name="Object 18"/>
          <p:cNvGraphicFramePr>
            <a:graphicFrameLocks/>
          </p:cNvGraphicFramePr>
          <p:nvPr/>
        </p:nvGraphicFramePr>
        <p:xfrm>
          <a:off x="5867400" y="2349500"/>
          <a:ext cx="22352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7" name="公式" r:id="rId15" imgW="2190840" imgH="704797" progId="Equation.3">
                  <p:embed/>
                </p:oleObj>
              </mc:Choice>
              <mc:Fallback>
                <p:oleObj name="公式" r:id="rId15" imgW="2190840" imgH="704797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349500"/>
                        <a:ext cx="223520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1" name="Object 19"/>
          <p:cNvGraphicFramePr>
            <a:graphicFrameLocks noChangeAspect="1"/>
          </p:cNvGraphicFramePr>
          <p:nvPr/>
        </p:nvGraphicFramePr>
        <p:xfrm>
          <a:off x="3459163" y="2520950"/>
          <a:ext cx="21923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8" name="Equation" r:id="rId17" imgW="2124165" imgH="380876" progId="Equation.3">
                  <p:embed/>
                </p:oleObj>
              </mc:Choice>
              <mc:Fallback>
                <p:oleObj name="Equation" r:id="rId17" imgW="2124165" imgH="38087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163" y="2520950"/>
                        <a:ext cx="21923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2" name="Object 20"/>
          <p:cNvGraphicFramePr>
            <a:graphicFrameLocks noChangeAspect="1"/>
          </p:cNvGraphicFramePr>
          <p:nvPr/>
        </p:nvGraphicFramePr>
        <p:xfrm>
          <a:off x="900113" y="3206750"/>
          <a:ext cx="22431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9" name="公式" r:id="rId19" imgW="2171674" imgH="333368" progId="Equation.3">
                  <p:embed/>
                </p:oleObj>
              </mc:Choice>
              <mc:Fallback>
                <p:oleObj name="公式" r:id="rId19" imgW="2171674" imgH="333368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06750"/>
                        <a:ext cx="22431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3" name="Object 21"/>
          <p:cNvGraphicFramePr>
            <a:graphicFrameLocks noChangeAspect="1"/>
          </p:cNvGraphicFramePr>
          <p:nvPr/>
        </p:nvGraphicFramePr>
        <p:xfrm>
          <a:off x="4500563" y="3184525"/>
          <a:ext cx="22304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70" name="公式" r:id="rId21" imgW="2162226" imgH="333368" progId="Equation.3">
                  <p:embed/>
                </p:oleObj>
              </mc:Choice>
              <mc:Fallback>
                <p:oleObj name="公式" r:id="rId21" imgW="2162226" imgH="333368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184525"/>
                        <a:ext cx="22304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4" name="Objec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5351159"/>
              </p:ext>
            </p:extLst>
          </p:nvPr>
        </p:nvGraphicFramePr>
        <p:xfrm>
          <a:off x="3356273" y="4465638"/>
          <a:ext cx="26558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71" name="Equation" r:id="rId23" imgW="2609788" imgH="380876" progId="Equation.3">
                  <p:embed/>
                </p:oleObj>
              </mc:Choice>
              <mc:Fallback>
                <p:oleObj name="Equation" r:id="rId23" imgW="2609788" imgH="380876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273" y="4465638"/>
                        <a:ext cx="26558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988016"/>
              </p:ext>
            </p:extLst>
          </p:nvPr>
        </p:nvGraphicFramePr>
        <p:xfrm>
          <a:off x="4773690" y="5884863"/>
          <a:ext cx="31210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72" name="公式" r:id="rId25" imgW="3067068" imgH="419207" progId="Equation.3">
                  <p:embed/>
                </p:oleObj>
              </mc:Choice>
              <mc:Fallback>
                <p:oleObj name="公式" r:id="rId25" imgW="3067068" imgH="41920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90" y="5884863"/>
                        <a:ext cx="31210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6" name="Text Box 24"/>
          <p:cNvSpPr txBox="1">
            <a:spLocks noChangeArrowheads="1"/>
          </p:cNvSpPr>
          <p:nvPr/>
        </p:nvSpPr>
        <p:spPr bwMode="auto">
          <a:xfrm>
            <a:off x="900113" y="3716338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代入初始条件</a:t>
            </a:r>
          </a:p>
        </p:txBody>
      </p:sp>
      <p:graphicFrame>
        <p:nvGraphicFramePr>
          <p:cNvPr id="12597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705811"/>
              </p:ext>
            </p:extLst>
          </p:nvPr>
        </p:nvGraphicFramePr>
        <p:xfrm>
          <a:off x="3102027" y="5854602"/>
          <a:ext cx="13589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73" name="Equation" r:id="rId27" imgW="1314342" imgH="419207" progId="Equation.3">
                  <p:embed/>
                </p:oleObj>
              </mc:Choice>
              <mc:Fallback>
                <p:oleObj name="Equation" r:id="rId27" imgW="1314342" imgH="41920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027" y="5854602"/>
                        <a:ext cx="13589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8" name="Text Box 26"/>
          <p:cNvSpPr txBox="1">
            <a:spLocks noChangeArrowheads="1"/>
          </p:cNvSpPr>
          <p:nvPr/>
        </p:nvSpPr>
        <p:spPr bwMode="auto">
          <a:xfrm>
            <a:off x="860477" y="5859364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代入初始条件</a:t>
            </a:r>
          </a:p>
        </p:txBody>
      </p:sp>
      <p:graphicFrame>
        <p:nvGraphicFramePr>
          <p:cNvPr id="125979" name="Object 27"/>
          <p:cNvGraphicFramePr>
            <a:graphicFrameLocks/>
          </p:cNvGraphicFramePr>
          <p:nvPr/>
        </p:nvGraphicFramePr>
        <p:xfrm>
          <a:off x="3059113" y="3789363"/>
          <a:ext cx="232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74" name="Equation" r:id="rId29" imgW="2276411" imgH="380876" progId="Equation.3">
                  <p:embed/>
                </p:oleObj>
              </mc:Choice>
              <mc:Fallback>
                <p:oleObj name="Equation" r:id="rId29" imgW="2276411" imgH="380876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789363"/>
                        <a:ext cx="2324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0" name="Objec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518041"/>
              </p:ext>
            </p:extLst>
          </p:nvPr>
        </p:nvGraphicFramePr>
        <p:xfrm>
          <a:off x="1431131" y="4254718"/>
          <a:ext cx="13319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75" name="Equation" r:id="rId31" imgW="1285998" imgH="780918" progId="Equation.3">
                  <p:embed/>
                </p:oleObj>
              </mc:Choice>
              <mc:Fallback>
                <p:oleObj name="Equation" r:id="rId31" imgW="1285998" imgH="780918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131" y="4254718"/>
                        <a:ext cx="1331912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1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9141899"/>
              </p:ext>
            </p:extLst>
          </p:nvPr>
        </p:nvGraphicFramePr>
        <p:xfrm>
          <a:off x="2700338" y="5010150"/>
          <a:ext cx="37131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76" name="公式" r:id="rId33" imgW="3657699" imgH="714244" progId="Equation.3">
                  <p:embed/>
                </p:oleObj>
              </mc:Choice>
              <mc:Fallback>
                <p:oleObj name="公式" r:id="rId33" imgW="3657699" imgH="714244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010150"/>
                        <a:ext cx="37131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6084888" y="1557338"/>
            <a:ext cx="168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66FFFF"/>
                </a:solidFill>
              </a:rPr>
              <a:t>(</a:t>
            </a:r>
            <a:r>
              <a:rPr lang="zh-CN" altLang="en-US" dirty="0">
                <a:solidFill>
                  <a:srgbClr val="66FFFF"/>
                </a:solidFill>
              </a:rPr>
              <a:t>积分问题</a:t>
            </a:r>
            <a:r>
              <a:rPr lang="en-US" altLang="zh-CN" dirty="0">
                <a:solidFill>
                  <a:srgbClr val="66FFFF"/>
                </a:solidFill>
              </a:rPr>
              <a:t>)</a:t>
            </a:r>
            <a:r>
              <a:rPr lang="en-US" altLang="zh-CN" dirty="0"/>
              <a:t> </a:t>
            </a:r>
          </a:p>
        </p:txBody>
      </p:sp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7019659" y="3045678"/>
            <a:ext cx="17187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66FFFF"/>
                </a:solidFill>
              </a:rPr>
              <a:t>注意积分上下限的对应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5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5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25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5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5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2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5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 autoUpdateAnimBg="0"/>
      <p:bldP spid="125956" grpId="0" animBg="1"/>
      <p:bldP spid="125957" grpId="0" animBg="1"/>
      <p:bldP spid="125958" grpId="0" animBg="1"/>
      <p:bldP spid="125959" grpId="0" autoUpdateAnimBg="0"/>
      <p:bldP spid="125961" grpId="0" autoUpdateAnimBg="0"/>
      <p:bldP spid="125965" grpId="0" autoUpdateAnimBg="0"/>
      <p:bldP spid="125966" grpId="0" autoUpdateAnimBg="0"/>
      <p:bldP spid="125967" grpId="0" autoUpdateAnimBg="0"/>
      <p:bldP spid="125968" grpId="0" autoUpdateAnimBg="0"/>
      <p:bldP spid="125976" grpId="0" autoUpdateAnimBg="0"/>
      <p:bldP spid="125978" grpId="0" autoUpdateAnimBg="0"/>
      <p:bldP spid="3382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857250" y="333375"/>
            <a:ext cx="810736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一粒子沿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x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轴正向作直线运动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,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其加速度为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a 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=4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x </a:t>
            </a: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(SI)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(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x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为位置坐标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).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已知初始条件为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 i="1">
                <a:solidFill>
                  <a:srgbClr val="FF9900"/>
                </a:solidFill>
                <a:latin typeface="Bookman Old Style" panose="02050604050505020204" pitchFamily="18" charset="0"/>
              </a:rPr>
              <a:t>v</a:t>
            </a:r>
            <a:r>
              <a:rPr lang="en-US" altLang="zh-CN" baseline="-25000">
                <a:solidFill>
                  <a:srgbClr val="FF9900"/>
                </a:solidFill>
                <a:latin typeface="Bookman Old Style" panose="02050604050505020204" pitchFamily="18" charset="0"/>
              </a:rPr>
              <a:t>0</a:t>
            </a:r>
            <a:r>
              <a:rPr lang="en-US" altLang="zh-CN" i="1">
                <a:solidFill>
                  <a:srgbClr val="FF9900"/>
                </a:solidFill>
              </a:rPr>
              <a:t> </a:t>
            </a:r>
            <a:r>
              <a:rPr lang="en-US" altLang="zh-CN">
                <a:solidFill>
                  <a:srgbClr val="FF9900"/>
                </a:solidFill>
              </a:rPr>
              <a:t>=2 </a:t>
            </a:r>
            <a:r>
              <a:rPr lang="en-US" altLang="zh-CN">
                <a:solidFill>
                  <a:srgbClr val="FFFF00"/>
                </a:solidFill>
              </a:rPr>
              <a:t>m/s</a:t>
            </a:r>
            <a:r>
              <a:rPr lang="en-US" altLang="zh-CN">
                <a:solidFill>
                  <a:schemeClr val="bg1"/>
                </a:solidFill>
              </a:rPr>
              <a:t>, </a:t>
            </a:r>
            <a:r>
              <a:rPr lang="en-US" altLang="zh-CN" i="1">
                <a:solidFill>
                  <a:srgbClr val="FF9900"/>
                </a:solidFill>
              </a:rPr>
              <a:t>x</a:t>
            </a:r>
            <a:r>
              <a:rPr lang="en-US" altLang="zh-CN" baseline="-25000">
                <a:solidFill>
                  <a:srgbClr val="FF9900"/>
                </a:solidFill>
                <a:latin typeface="Bookman Old Style" panose="02050604050505020204" pitchFamily="18" charset="0"/>
              </a:rPr>
              <a:t>0</a:t>
            </a:r>
            <a:r>
              <a:rPr lang="en-US" altLang="zh-CN" i="1">
                <a:solidFill>
                  <a:srgbClr val="FF9900"/>
                </a:solidFill>
              </a:rPr>
              <a:t> </a:t>
            </a:r>
            <a:r>
              <a:rPr lang="en-US" altLang="zh-CN">
                <a:solidFill>
                  <a:srgbClr val="FF9900"/>
                </a:solidFill>
              </a:rPr>
              <a:t>=1 </a:t>
            </a:r>
            <a:r>
              <a:rPr lang="en-US" altLang="zh-CN">
                <a:solidFill>
                  <a:srgbClr val="FFFF00"/>
                </a:solidFill>
              </a:rPr>
              <a:t>m</a:t>
            </a:r>
            <a:r>
              <a:rPr lang="en-US" altLang="zh-CN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76238" y="12906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876300" y="1333500"/>
            <a:ext cx="6503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粒子的运动方程 ，以及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 t 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=1 </a:t>
            </a: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s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时粒子运动速度。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361950" y="19177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26983" name="Object 7"/>
          <p:cNvGraphicFramePr>
            <a:graphicFrameLocks noChangeAspect="1"/>
          </p:cNvGraphicFramePr>
          <p:nvPr/>
        </p:nvGraphicFramePr>
        <p:xfrm>
          <a:off x="2411413" y="1839913"/>
          <a:ext cx="41052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47" name="公式" r:id="rId3" imgW="2238350" imgH="361981" progId="Equation.3">
                  <p:embed/>
                </p:oleObj>
              </mc:Choice>
              <mc:Fallback>
                <p:oleObj name="公式" r:id="rId3" imgW="2238350" imgH="36198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839913"/>
                        <a:ext cx="410527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4" name="Object 8"/>
          <p:cNvGraphicFramePr>
            <a:graphicFrameLocks noChangeAspect="1"/>
          </p:cNvGraphicFramePr>
          <p:nvPr/>
        </p:nvGraphicFramePr>
        <p:xfrm>
          <a:off x="7235825" y="1989138"/>
          <a:ext cx="17176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48" name="公式" r:id="rId5" imgW="800105" imgH="133347" progId="Equation.3">
                  <p:embed/>
                </p:oleObj>
              </mc:Choice>
              <mc:Fallback>
                <p:oleObj name="公式" r:id="rId5" imgW="800105" imgH="133347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1989138"/>
                        <a:ext cx="17176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6623050" y="2205038"/>
            <a:ext cx="503238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3851275" y="2997200"/>
            <a:ext cx="503238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87" name="Object 11"/>
          <p:cNvGraphicFramePr>
            <a:graphicFrameLocks noChangeAspect="1"/>
          </p:cNvGraphicFramePr>
          <p:nvPr/>
        </p:nvGraphicFramePr>
        <p:xfrm>
          <a:off x="7451725" y="2708275"/>
          <a:ext cx="143986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49" name="公式" r:id="rId7" imgW="609526" imgH="152512" progId="Equation.3">
                  <p:embed/>
                </p:oleObj>
              </mc:Choice>
              <mc:Fallback>
                <p:oleObj name="公式" r:id="rId7" imgW="609526" imgH="15251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2708275"/>
                        <a:ext cx="1439863" cy="442913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8" name="Object 12"/>
          <p:cNvGraphicFramePr>
            <a:graphicFrameLocks noChangeAspect="1"/>
          </p:cNvGraphicFramePr>
          <p:nvPr/>
        </p:nvGraphicFramePr>
        <p:xfrm>
          <a:off x="4427538" y="2708275"/>
          <a:ext cx="28987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0" name="公式" r:id="rId9" imgW="1390735" imgH="190573" progId="Equation.3">
                  <p:embed/>
                </p:oleObj>
              </mc:Choice>
              <mc:Fallback>
                <p:oleObj name="公式" r:id="rId9" imgW="1390735" imgH="19057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708275"/>
                        <a:ext cx="28987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9" name="Object 13"/>
          <p:cNvGraphicFramePr>
            <a:graphicFrameLocks noChangeAspect="1"/>
          </p:cNvGraphicFramePr>
          <p:nvPr/>
        </p:nvGraphicFramePr>
        <p:xfrm>
          <a:off x="900113" y="3268663"/>
          <a:ext cx="15224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1" name="公式" r:id="rId11" imgW="714264" imgH="295307" progId="Equation.3">
                  <p:embed/>
                </p:oleObj>
              </mc:Choice>
              <mc:Fallback>
                <p:oleObj name="公式" r:id="rId11" imgW="714264" imgH="29530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68663"/>
                        <a:ext cx="152241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0" name="Line 14"/>
          <p:cNvSpPr>
            <a:spLocks noChangeShapeType="1"/>
          </p:cNvSpPr>
          <p:nvPr/>
        </p:nvSpPr>
        <p:spPr bwMode="auto">
          <a:xfrm>
            <a:off x="2627313" y="3611563"/>
            <a:ext cx="503237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91" name="Object 15"/>
          <p:cNvGraphicFramePr>
            <a:graphicFrameLocks noChangeAspect="1"/>
          </p:cNvGraphicFramePr>
          <p:nvPr/>
        </p:nvGraphicFramePr>
        <p:xfrm>
          <a:off x="3294063" y="3217863"/>
          <a:ext cx="1143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2" name="公式" r:id="rId13" imgW="523955" imgH="342816" progId="Equation.3">
                  <p:embed/>
                </p:oleObj>
              </mc:Choice>
              <mc:Fallback>
                <p:oleObj name="公式" r:id="rId13" imgW="523955" imgH="342816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063" y="3217863"/>
                        <a:ext cx="1143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2" name="Line 16"/>
          <p:cNvSpPr>
            <a:spLocks noChangeShapeType="1"/>
          </p:cNvSpPr>
          <p:nvPr/>
        </p:nvSpPr>
        <p:spPr bwMode="auto">
          <a:xfrm>
            <a:off x="4787900" y="3609975"/>
            <a:ext cx="503238" cy="1588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93" name="Object 17"/>
          <p:cNvGraphicFramePr>
            <a:graphicFrameLocks noChangeAspect="1"/>
          </p:cNvGraphicFramePr>
          <p:nvPr/>
        </p:nvGraphicFramePr>
        <p:xfrm>
          <a:off x="5518150" y="3230563"/>
          <a:ext cx="1876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3" name="公式" r:id="rId15" imgW="895394" imgH="333368" progId="Equation.3">
                  <p:embed/>
                </p:oleObj>
              </mc:Choice>
              <mc:Fallback>
                <p:oleObj name="公式" r:id="rId15" imgW="895394" imgH="333368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3230563"/>
                        <a:ext cx="18764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4" name="Object 18"/>
          <p:cNvGraphicFramePr>
            <a:graphicFrameLocks noChangeAspect="1"/>
          </p:cNvGraphicFramePr>
          <p:nvPr/>
        </p:nvGraphicFramePr>
        <p:xfrm>
          <a:off x="2125663" y="4103688"/>
          <a:ext cx="9350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4" name="公式" r:id="rId17" imgW="380887" imgH="152512" progId="Equation.3">
                  <p:embed/>
                </p:oleObj>
              </mc:Choice>
              <mc:Fallback>
                <p:oleObj name="公式" r:id="rId17" imgW="380887" imgH="15251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4103688"/>
                        <a:ext cx="935037" cy="441325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5" name="Object 19"/>
          <p:cNvGraphicFramePr>
            <a:graphicFrameLocks noChangeAspect="1"/>
          </p:cNvGraphicFramePr>
          <p:nvPr/>
        </p:nvGraphicFramePr>
        <p:xfrm>
          <a:off x="3640138" y="4076700"/>
          <a:ext cx="15795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5" name="公式" r:id="rId19" imgW="676202" imgH="180855" progId="Equation.3">
                  <p:embed/>
                </p:oleObj>
              </mc:Choice>
              <mc:Fallback>
                <p:oleObj name="公式" r:id="rId19" imgW="676202" imgH="180855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4076700"/>
                        <a:ext cx="1579562" cy="498475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7" name="Object 21"/>
          <p:cNvGraphicFramePr>
            <a:graphicFrameLocks noChangeAspect="1"/>
          </p:cNvGraphicFramePr>
          <p:nvPr/>
        </p:nvGraphicFramePr>
        <p:xfrm>
          <a:off x="1474788" y="4805363"/>
          <a:ext cx="7096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6" name="公式" r:id="rId21" imgW="304763" imgH="133347" progId="Equation.3">
                  <p:embed/>
                </p:oleObj>
              </mc:Choice>
              <mc:Fallback>
                <p:oleObj name="公式" r:id="rId21" imgW="304763" imgH="13334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4805363"/>
                        <a:ext cx="7096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8" name="Object 22"/>
          <p:cNvGraphicFramePr>
            <a:graphicFrameLocks noChangeAspect="1"/>
          </p:cNvGraphicFramePr>
          <p:nvPr/>
        </p:nvGraphicFramePr>
        <p:xfrm>
          <a:off x="2989263" y="4724400"/>
          <a:ext cx="2590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7" name="公式" r:id="rId23" imgW="1247667" imgH="209468" progId="Equation.3">
                  <p:embed/>
                </p:oleObj>
              </mc:Choice>
              <mc:Fallback>
                <p:oleObj name="公式" r:id="rId23" imgW="1247667" imgH="209468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4724400"/>
                        <a:ext cx="2590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323528" y="361950"/>
            <a:ext cx="958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  <a:latin typeface="宋体" panose="02010600030101010101" pitchFamily="2" charset="-122"/>
              </a:rPr>
              <a:t>3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34842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280483"/>
              </p:ext>
            </p:extLst>
          </p:nvPr>
        </p:nvGraphicFramePr>
        <p:xfrm>
          <a:off x="136525" y="2368550"/>
          <a:ext cx="152558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8" name="Equation" r:id="rId25" imgW="787320" imgH="393480" progId="Equation.DSMT4">
                  <p:embed/>
                </p:oleObj>
              </mc:Choice>
              <mc:Fallback>
                <p:oleObj name="Equation" r:id="rId25" imgW="787320" imgH="39348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" y="2368550"/>
                        <a:ext cx="1525588" cy="8270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43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05038"/>
            <a:ext cx="8969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4845" name="Object 29"/>
          <p:cNvGraphicFramePr>
            <a:graphicFrameLocks noChangeAspect="1"/>
          </p:cNvGraphicFramePr>
          <p:nvPr/>
        </p:nvGraphicFramePr>
        <p:xfrm>
          <a:off x="1619250" y="2586038"/>
          <a:ext cx="22320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9" name="Equation" r:id="rId28" imgW="980965" imgH="304755" progId="Equation.DSMT4">
                  <p:embed/>
                </p:oleObj>
              </mc:Choice>
              <mc:Fallback>
                <p:oleObj name="Equation" r:id="rId28" imgW="980965" imgH="304755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586038"/>
                        <a:ext cx="223202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2"/>
          <p:cNvSpPr>
            <a:spLocks noChangeArrowheads="1"/>
          </p:cNvSpPr>
          <p:nvPr/>
        </p:nvSpPr>
        <p:spPr bwMode="auto">
          <a:xfrm>
            <a:off x="6804248" y="4229513"/>
            <a:ext cx="17187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66FFFF"/>
                </a:solidFill>
              </a:rPr>
              <a:t>注意变量替换的重要性</a:t>
            </a: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2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6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2" grpId="0" autoUpdateAnimBg="0"/>
      <p:bldP spid="126985" grpId="0" animBg="1"/>
      <p:bldP spid="126986" grpId="0" animBg="1"/>
      <p:bldP spid="126990" grpId="0" animBg="1"/>
      <p:bldP spid="126992" grpId="0" animBg="1"/>
      <p:bldP spid="126978" grpId="0" autoUpdateAnimBg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2304951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609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81200" indent="-609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09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ea1ChsPeriod" startAt="2"/>
            </a:pPr>
            <a:r>
              <a:rPr lang="zh-CN" altLang="en-US" sz="2800" dirty="0">
                <a:solidFill>
                  <a:srgbClr val="FFFF00"/>
                </a:solidFill>
              </a:rPr>
              <a:t>应用举例</a:t>
            </a:r>
            <a:r>
              <a:rPr lang="zh-CN" altLang="en-US" sz="2800" dirty="0">
                <a:solidFill>
                  <a:srgbClr val="FFFF00"/>
                </a:solidFill>
                <a:latin typeface="宋体" panose="02010600030101010101" pitchFamily="2" charset="-122"/>
              </a:rPr>
              <a:t>抛体运动</a:t>
            </a:r>
            <a:endParaRPr lang="zh-CN" altLang="en-US" sz="3200" dirty="0">
              <a:solidFill>
                <a:srgbClr val="66FF33"/>
              </a:solidFill>
            </a:endParaRP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323528" y="1171575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66FFFF"/>
                </a:solidFill>
              </a:rPr>
              <a:t>例</a:t>
            </a:r>
            <a:r>
              <a:rPr lang="en-US" altLang="zh-CN" dirty="0" smtClean="0">
                <a:solidFill>
                  <a:srgbClr val="66FFFF"/>
                </a:solidFill>
              </a:rPr>
              <a:t>4. </a:t>
            </a:r>
            <a:r>
              <a:rPr lang="zh-CN" altLang="zh-CN" dirty="0">
                <a:solidFill>
                  <a:srgbClr val="66FFFF"/>
                </a:solidFill>
              </a:rPr>
              <a:t>无阻力抛体运</a:t>
            </a:r>
            <a:r>
              <a:rPr lang="zh-CN" altLang="zh-CN" dirty="0" smtClean="0">
                <a:solidFill>
                  <a:srgbClr val="66FFFF"/>
                </a:solidFill>
              </a:rPr>
              <a:t>动</a:t>
            </a:r>
            <a:r>
              <a:rPr lang="zh-CN" altLang="en-US" dirty="0" smtClean="0">
                <a:solidFill>
                  <a:srgbClr val="66FFFF"/>
                </a:solidFill>
              </a:rPr>
              <a:t>，如右图</a:t>
            </a:r>
            <a:endParaRPr lang="zh-CN" altLang="en-US" dirty="0">
              <a:solidFill>
                <a:srgbClr val="66FFFF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06913" y="588963"/>
            <a:ext cx="4313237" cy="2744787"/>
            <a:chOff x="2637" y="1541"/>
            <a:chExt cx="2717" cy="1729"/>
          </a:xfrm>
        </p:grpSpPr>
        <p:sp>
          <p:nvSpPr>
            <p:cNvPr id="77829" name="Line 5"/>
            <p:cNvSpPr>
              <a:spLocks noChangeShapeType="1"/>
            </p:cNvSpPr>
            <p:nvPr/>
          </p:nvSpPr>
          <p:spPr bwMode="auto">
            <a:xfrm>
              <a:off x="2809" y="3052"/>
              <a:ext cx="25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30" name="Line 6"/>
            <p:cNvSpPr>
              <a:spLocks noChangeShapeType="1"/>
            </p:cNvSpPr>
            <p:nvPr/>
          </p:nvSpPr>
          <p:spPr bwMode="auto">
            <a:xfrm flipV="1">
              <a:off x="2808" y="1559"/>
              <a:ext cx="0" cy="14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31" name="Object 7"/>
            <p:cNvGraphicFramePr>
              <a:graphicFrameLocks noChangeAspect="1"/>
            </p:cNvGraphicFramePr>
            <p:nvPr/>
          </p:nvGraphicFramePr>
          <p:xfrm>
            <a:off x="2637" y="1541"/>
            <a:ext cx="13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54" name="公式" r:id="rId4" imgW="219192" imgH="266694" progId="Equation.3">
                    <p:embed/>
                  </p:oleObj>
                </mc:Choice>
                <mc:Fallback>
                  <p:oleObj name="公式" r:id="rId4" imgW="219192" imgH="266694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7" y="1541"/>
                          <a:ext cx="138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32" name="Object 8"/>
            <p:cNvGraphicFramePr>
              <a:graphicFrameLocks noChangeAspect="1"/>
            </p:cNvGraphicFramePr>
            <p:nvPr/>
          </p:nvGraphicFramePr>
          <p:xfrm>
            <a:off x="2741" y="3102"/>
            <a:ext cx="112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55" name="公式" r:id="rId6" imgW="171412" imgH="190573" progId="Equation.3">
                    <p:embed/>
                  </p:oleObj>
                </mc:Choice>
                <mc:Fallback>
                  <p:oleObj name="公式" r:id="rId6" imgW="171412" imgH="190573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3102"/>
                          <a:ext cx="112" cy="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33" name="Object 9"/>
            <p:cNvGraphicFramePr>
              <a:graphicFrameLocks noChangeAspect="1"/>
            </p:cNvGraphicFramePr>
            <p:nvPr/>
          </p:nvGraphicFramePr>
          <p:xfrm>
            <a:off x="5230" y="3148"/>
            <a:ext cx="124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56" name="公式" r:id="rId8" imgW="190578" imgH="190573" progId="Equation.3">
                    <p:embed/>
                  </p:oleObj>
                </mc:Choice>
                <mc:Fallback>
                  <p:oleObj name="公式" r:id="rId8" imgW="190578" imgH="190573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0" y="3148"/>
                          <a:ext cx="124" cy="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779963" y="1500188"/>
            <a:ext cx="889000" cy="1492250"/>
            <a:chOff x="2800" y="2139"/>
            <a:chExt cx="560" cy="940"/>
          </a:xfrm>
        </p:grpSpPr>
        <p:grpSp>
          <p:nvGrpSpPr>
            <p:cNvPr id="77835" name="Group 11"/>
            <p:cNvGrpSpPr>
              <a:grpSpLocks/>
            </p:cNvGrpSpPr>
            <p:nvPr/>
          </p:nvGrpSpPr>
          <p:grpSpPr bwMode="auto">
            <a:xfrm>
              <a:off x="2892" y="2840"/>
              <a:ext cx="195" cy="215"/>
              <a:chOff x="2892" y="2840"/>
              <a:chExt cx="195" cy="215"/>
            </a:xfrm>
          </p:grpSpPr>
          <p:sp>
            <p:nvSpPr>
              <p:cNvPr id="77836" name="Freeform 12"/>
              <p:cNvSpPr>
                <a:spLocks/>
              </p:cNvSpPr>
              <p:nvPr/>
            </p:nvSpPr>
            <p:spPr bwMode="auto">
              <a:xfrm>
                <a:off x="2892" y="2923"/>
                <a:ext cx="72" cy="132"/>
              </a:xfrm>
              <a:custGeom>
                <a:avLst/>
                <a:gdLst>
                  <a:gd name="T0" fmla="*/ 0 w 72"/>
                  <a:gd name="T1" fmla="*/ 0 h 132"/>
                  <a:gd name="T2" fmla="*/ 48 w 72"/>
                  <a:gd name="T3" fmla="*/ 60 h 132"/>
                  <a:gd name="T4" fmla="*/ 72 w 72"/>
                  <a:gd name="T5" fmla="*/ 132 h 132"/>
                  <a:gd name="T6" fmla="*/ 0 60000 65536"/>
                  <a:gd name="T7" fmla="*/ 0 60000 65536"/>
                  <a:gd name="T8" fmla="*/ 0 60000 65536"/>
                  <a:gd name="T9" fmla="*/ 0 w 72"/>
                  <a:gd name="T10" fmla="*/ 0 h 132"/>
                  <a:gd name="T11" fmla="*/ 72 w 72"/>
                  <a:gd name="T12" fmla="*/ 132 h 1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" h="132">
                    <a:moveTo>
                      <a:pt x="0" y="0"/>
                    </a:moveTo>
                    <a:cubicBezTo>
                      <a:pt x="8" y="10"/>
                      <a:pt x="36" y="38"/>
                      <a:pt x="48" y="60"/>
                    </a:cubicBezTo>
                    <a:cubicBezTo>
                      <a:pt x="60" y="82"/>
                      <a:pt x="67" y="117"/>
                      <a:pt x="72" y="132"/>
                    </a:cubicBezTo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7837" name="Object 13"/>
              <p:cNvGraphicFramePr>
                <a:graphicFrameLocks noChangeAspect="1"/>
              </p:cNvGraphicFramePr>
              <p:nvPr/>
            </p:nvGraphicFramePr>
            <p:xfrm>
              <a:off x="2971" y="2840"/>
              <a:ext cx="116" cy="1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957" name="公式" r:id="rId10" imgW="180860" imgH="285860" progId="Equation.3">
                      <p:embed/>
                    </p:oleObj>
                  </mc:Choice>
                  <mc:Fallback>
                    <p:oleObj name="公式" r:id="rId10" imgW="180860" imgH="285860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" y="2840"/>
                            <a:ext cx="116" cy="1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838" name="Group 14"/>
            <p:cNvGrpSpPr>
              <a:grpSpLocks/>
            </p:cNvGrpSpPr>
            <p:nvPr/>
          </p:nvGrpSpPr>
          <p:grpSpPr bwMode="auto">
            <a:xfrm>
              <a:off x="2800" y="2139"/>
              <a:ext cx="560" cy="940"/>
              <a:chOff x="2808" y="2115"/>
              <a:chExt cx="560" cy="940"/>
            </a:xfrm>
          </p:grpSpPr>
          <p:sp>
            <p:nvSpPr>
              <p:cNvPr id="77839" name="Line 15"/>
              <p:cNvSpPr>
                <a:spLocks noChangeShapeType="1"/>
              </p:cNvSpPr>
              <p:nvPr/>
            </p:nvSpPr>
            <p:spPr bwMode="auto">
              <a:xfrm flipV="1">
                <a:off x="2808" y="2323"/>
                <a:ext cx="429" cy="732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7840" name="Object 16"/>
              <p:cNvGraphicFramePr>
                <a:graphicFrameLocks noChangeAspect="1"/>
              </p:cNvGraphicFramePr>
              <p:nvPr/>
            </p:nvGraphicFramePr>
            <p:xfrm>
              <a:off x="3198" y="2115"/>
              <a:ext cx="170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958" name="公式" r:id="rId12" imgW="285867" imgH="400042" progId="Equation.3">
                      <p:embed/>
                    </p:oleObj>
                  </mc:Choice>
                  <mc:Fallback>
                    <p:oleObj name="公式" r:id="rId12" imgW="285867" imgH="400042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8" y="2115"/>
                            <a:ext cx="170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156325" y="1077913"/>
            <a:ext cx="825500" cy="592137"/>
            <a:chOff x="3667" y="1858"/>
            <a:chExt cx="520" cy="373"/>
          </a:xfrm>
        </p:grpSpPr>
        <p:sp>
          <p:nvSpPr>
            <p:cNvPr id="77842" name="Line 18"/>
            <p:cNvSpPr>
              <a:spLocks noChangeShapeType="1"/>
            </p:cNvSpPr>
            <p:nvPr/>
          </p:nvSpPr>
          <p:spPr bwMode="auto">
            <a:xfrm flipV="1">
              <a:off x="3667" y="1995"/>
              <a:ext cx="520" cy="2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43" name="Object 19"/>
            <p:cNvGraphicFramePr>
              <a:graphicFrameLocks noChangeAspect="1"/>
            </p:cNvGraphicFramePr>
            <p:nvPr/>
          </p:nvGraphicFramePr>
          <p:xfrm>
            <a:off x="3961" y="1858"/>
            <a:ext cx="124" cy="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59" name="公式" r:id="rId14" imgW="190578" imgH="257247" progId="Equation.3">
                    <p:embed/>
                  </p:oleObj>
                </mc:Choice>
                <mc:Fallback>
                  <p:oleObj name="公式" r:id="rId14" imgW="190578" imgH="257247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1" y="1858"/>
                          <a:ext cx="124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9764" name="Freeform 20"/>
          <p:cNvSpPr>
            <a:spLocks/>
          </p:cNvSpPr>
          <p:nvPr/>
        </p:nvSpPr>
        <p:spPr bwMode="auto">
          <a:xfrm>
            <a:off x="4835525" y="1603375"/>
            <a:ext cx="3505200" cy="1374775"/>
          </a:xfrm>
          <a:custGeom>
            <a:avLst/>
            <a:gdLst>
              <a:gd name="T0" fmla="*/ 0 w 2208"/>
              <a:gd name="T1" fmla="*/ 2147483646 h 866"/>
              <a:gd name="T2" fmla="*/ 2147483646 w 2208"/>
              <a:gd name="T3" fmla="*/ 2147483646 h 866"/>
              <a:gd name="T4" fmla="*/ 2147483646 w 2208"/>
              <a:gd name="T5" fmla="*/ 2147483646 h 866"/>
              <a:gd name="T6" fmla="*/ 2147483646 w 2208"/>
              <a:gd name="T7" fmla="*/ 2147483646 h 866"/>
              <a:gd name="T8" fmla="*/ 2147483646 w 2208"/>
              <a:gd name="T9" fmla="*/ 2147483646 h 8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08"/>
              <a:gd name="T16" fmla="*/ 0 h 866"/>
              <a:gd name="T17" fmla="*/ 2208 w 2208"/>
              <a:gd name="T18" fmla="*/ 866 h 8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08" h="866">
                <a:moveTo>
                  <a:pt x="0" y="866"/>
                </a:moveTo>
                <a:cubicBezTo>
                  <a:pt x="78" y="770"/>
                  <a:pt x="270" y="422"/>
                  <a:pt x="456" y="278"/>
                </a:cubicBezTo>
                <a:cubicBezTo>
                  <a:pt x="642" y="134"/>
                  <a:pt x="902" y="4"/>
                  <a:pt x="1116" y="2"/>
                </a:cubicBezTo>
                <a:cubicBezTo>
                  <a:pt x="1330" y="0"/>
                  <a:pt x="1558" y="124"/>
                  <a:pt x="1740" y="266"/>
                </a:cubicBezTo>
                <a:cubicBezTo>
                  <a:pt x="1922" y="408"/>
                  <a:pt x="2110" y="732"/>
                  <a:pt x="2208" y="854"/>
                </a:cubicBezTo>
              </a:path>
            </a:pathLst>
          </a:custGeom>
          <a:noFill/>
          <a:ln w="28575">
            <a:solidFill>
              <a:srgbClr val="66FF33"/>
            </a:solidFill>
            <a:prstDash val="dash"/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4787900" y="1844675"/>
            <a:ext cx="887413" cy="1555750"/>
            <a:chOff x="2784" y="2359"/>
            <a:chExt cx="559" cy="980"/>
          </a:xfrm>
        </p:grpSpPr>
        <p:sp>
          <p:nvSpPr>
            <p:cNvPr id="77846" name="Line 22"/>
            <p:cNvSpPr>
              <a:spLocks noChangeShapeType="1"/>
            </p:cNvSpPr>
            <p:nvPr/>
          </p:nvSpPr>
          <p:spPr bwMode="auto">
            <a:xfrm>
              <a:off x="3228" y="2359"/>
              <a:ext cx="0" cy="70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7" name="Line 23"/>
            <p:cNvSpPr>
              <a:spLocks noChangeShapeType="1"/>
            </p:cNvSpPr>
            <p:nvPr/>
          </p:nvSpPr>
          <p:spPr bwMode="auto">
            <a:xfrm flipH="1">
              <a:off x="2784" y="3055"/>
              <a:ext cx="444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48" name="Object 24"/>
            <p:cNvGraphicFramePr>
              <a:graphicFrameLocks noChangeAspect="1"/>
            </p:cNvGraphicFramePr>
            <p:nvPr/>
          </p:nvGraphicFramePr>
          <p:xfrm>
            <a:off x="3107" y="3113"/>
            <a:ext cx="23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60" name="公式" r:id="rId16" imgW="419218" imgH="400042" progId="Equation.3">
                    <p:embed/>
                  </p:oleObj>
                </mc:Choice>
                <mc:Fallback>
                  <p:oleObj name="公式" r:id="rId16" imgW="419218" imgH="400042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3113"/>
                          <a:ext cx="23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4330700" y="1628775"/>
            <a:ext cx="1128713" cy="1368425"/>
            <a:chOff x="2517" y="2205"/>
            <a:chExt cx="711" cy="862"/>
          </a:xfrm>
        </p:grpSpPr>
        <p:sp>
          <p:nvSpPr>
            <p:cNvPr id="77850" name="Line 26"/>
            <p:cNvSpPr>
              <a:spLocks noChangeShapeType="1"/>
            </p:cNvSpPr>
            <p:nvPr/>
          </p:nvSpPr>
          <p:spPr bwMode="auto">
            <a:xfrm flipH="1">
              <a:off x="2784" y="2347"/>
              <a:ext cx="444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51" name="Line 27"/>
            <p:cNvSpPr>
              <a:spLocks noChangeShapeType="1"/>
            </p:cNvSpPr>
            <p:nvPr/>
          </p:nvSpPr>
          <p:spPr bwMode="auto">
            <a:xfrm>
              <a:off x="2796" y="2359"/>
              <a:ext cx="0" cy="708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52" name="Object 28"/>
            <p:cNvGraphicFramePr>
              <a:graphicFrameLocks noChangeAspect="1"/>
            </p:cNvGraphicFramePr>
            <p:nvPr/>
          </p:nvGraphicFramePr>
          <p:xfrm>
            <a:off x="2517" y="2205"/>
            <a:ext cx="243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61" name="公式" r:id="rId18" imgW="438114" imgH="447550" progId="Equation.3">
                    <p:embed/>
                  </p:oleObj>
                </mc:Choice>
                <mc:Fallback>
                  <p:oleObj name="公式" r:id="rId18" imgW="438114" imgH="44755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2205"/>
                          <a:ext cx="243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9773" name="Oval 29"/>
          <p:cNvSpPr>
            <a:spLocks noChangeArrowheads="1"/>
          </p:cNvSpPr>
          <p:nvPr/>
        </p:nvSpPr>
        <p:spPr bwMode="auto">
          <a:xfrm>
            <a:off x="4716463" y="2865438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4" name="Oval 30"/>
          <p:cNvSpPr>
            <a:spLocks noChangeArrowheads="1"/>
          </p:cNvSpPr>
          <p:nvPr/>
        </p:nvSpPr>
        <p:spPr bwMode="auto">
          <a:xfrm>
            <a:off x="4854575" y="26924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5" name="Oval 31"/>
          <p:cNvSpPr>
            <a:spLocks noChangeArrowheads="1"/>
          </p:cNvSpPr>
          <p:nvPr/>
        </p:nvSpPr>
        <p:spPr bwMode="auto">
          <a:xfrm>
            <a:off x="5006975" y="24638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6" name="Oval 32"/>
          <p:cNvSpPr>
            <a:spLocks noChangeArrowheads="1"/>
          </p:cNvSpPr>
          <p:nvPr/>
        </p:nvSpPr>
        <p:spPr bwMode="auto">
          <a:xfrm>
            <a:off x="5178425" y="22733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7" name="Oval 33"/>
          <p:cNvSpPr>
            <a:spLocks noChangeArrowheads="1"/>
          </p:cNvSpPr>
          <p:nvPr/>
        </p:nvSpPr>
        <p:spPr bwMode="auto">
          <a:xfrm>
            <a:off x="5349875" y="206375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8" name="Oval 34"/>
          <p:cNvSpPr>
            <a:spLocks noChangeArrowheads="1"/>
          </p:cNvSpPr>
          <p:nvPr/>
        </p:nvSpPr>
        <p:spPr bwMode="auto">
          <a:xfrm>
            <a:off x="5540375" y="18923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9" name="Oval 35"/>
          <p:cNvSpPr>
            <a:spLocks noChangeArrowheads="1"/>
          </p:cNvSpPr>
          <p:nvPr/>
        </p:nvSpPr>
        <p:spPr bwMode="auto">
          <a:xfrm>
            <a:off x="5788025" y="175895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0" name="Oval 36"/>
          <p:cNvSpPr>
            <a:spLocks noChangeArrowheads="1"/>
          </p:cNvSpPr>
          <p:nvPr/>
        </p:nvSpPr>
        <p:spPr bwMode="auto">
          <a:xfrm>
            <a:off x="6054725" y="16256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1" name="Oval 37"/>
          <p:cNvSpPr>
            <a:spLocks noChangeArrowheads="1"/>
          </p:cNvSpPr>
          <p:nvPr/>
        </p:nvSpPr>
        <p:spPr bwMode="auto">
          <a:xfrm>
            <a:off x="6378575" y="15494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2" name="Oval 38"/>
          <p:cNvSpPr>
            <a:spLocks noChangeArrowheads="1"/>
          </p:cNvSpPr>
          <p:nvPr/>
        </p:nvSpPr>
        <p:spPr bwMode="auto">
          <a:xfrm>
            <a:off x="6683375" y="15494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3" name="Oval 39"/>
          <p:cNvSpPr>
            <a:spLocks noChangeArrowheads="1"/>
          </p:cNvSpPr>
          <p:nvPr/>
        </p:nvSpPr>
        <p:spPr bwMode="auto">
          <a:xfrm>
            <a:off x="6969125" y="16256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4" name="Oval 40"/>
          <p:cNvSpPr>
            <a:spLocks noChangeArrowheads="1"/>
          </p:cNvSpPr>
          <p:nvPr/>
        </p:nvSpPr>
        <p:spPr bwMode="auto">
          <a:xfrm>
            <a:off x="7216775" y="172085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5" name="Oval 41"/>
          <p:cNvSpPr>
            <a:spLocks noChangeArrowheads="1"/>
          </p:cNvSpPr>
          <p:nvPr/>
        </p:nvSpPr>
        <p:spPr bwMode="auto">
          <a:xfrm>
            <a:off x="7445375" y="18923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6" name="Oval 42"/>
          <p:cNvSpPr>
            <a:spLocks noChangeArrowheads="1"/>
          </p:cNvSpPr>
          <p:nvPr/>
        </p:nvSpPr>
        <p:spPr bwMode="auto">
          <a:xfrm>
            <a:off x="7654925" y="20828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7" name="Oval 43"/>
          <p:cNvSpPr>
            <a:spLocks noChangeArrowheads="1"/>
          </p:cNvSpPr>
          <p:nvPr/>
        </p:nvSpPr>
        <p:spPr bwMode="auto">
          <a:xfrm>
            <a:off x="7826375" y="229235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8" name="Oval 44"/>
          <p:cNvSpPr>
            <a:spLocks noChangeArrowheads="1"/>
          </p:cNvSpPr>
          <p:nvPr/>
        </p:nvSpPr>
        <p:spPr bwMode="auto">
          <a:xfrm>
            <a:off x="7978775" y="248285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9" name="Oval 45"/>
          <p:cNvSpPr>
            <a:spLocks noChangeArrowheads="1"/>
          </p:cNvSpPr>
          <p:nvPr/>
        </p:nvSpPr>
        <p:spPr bwMode="auto">
          <a:xfrm>
            <a:off x="8093075" y="26924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90" name="Oval 46"/>
          <p:cNvSpPr>
            <a:spLocks noChangeArrowheads="1"/>
          </p:cNvSpPr>
          <p:nvPr/>
        </p:nvSpPr>
        <p:spPr bwMode="auto">
          <a:xfrm>
            <a:off x="8226425" y="29210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6149975" y="1682750"/>
            <a:ext cx="265113" cy="895350"/>
            <a:chOff x="3663" y="2239"/>
            <a:chExt cx="167" cy="564"/>
          </a:xfrm>
        </p:grpSpPr>
        <p:sp>
          <p:nvSpPr>
            <p:cNvPr id="77872" name="Line 48"/>
            <p:cNvSpPr>
              <a:spLocks noChangeShapeType="1"/>
            </p:cNvSpPr>
            <p:nvPr/>
          </p:nvSpPr>
          <p:spPr bwMode="auto">
            <a:xfrm>
              <a:off x="3663" y="2239"/>
              <a:ext cx="0" cy="564"/>
            </a:xfrm>
            <a:prstGeom prst="line">
              <a:avLst/>
            </a:prstGeom>
            <a:noFill/>
            <a:ln w="38100">
              <a:solidFill>
                <a:srgbClr val="CCFFCC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73" name="Object 49"/>
            <p:cNvGraphicFramePr>
              <a:graphicFrameLocks noChangeAspect="1"/>
            </p:cNvGraphicFramePr>
            <p:nvPr/>
          </p:nvGraphicFramePr>
          <p:xfrm>
            <a:off x="3696" y="2523"/>
            <a:ext cx="134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62" name="公式" r:id="rId20" imgW="219192" imgH="323920" progId="Equation.3">
                    <p:embed/>
                  </p:oleObj>
                </mc:Choice>
                <mc:Fallback>
                  <p:oleObj name="公式" r:id="rId20" imgW="219192" imgH="32392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523"/>
                          <a:ext cx="134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323528" y="1700213"/>
            <a:ext cx="1727200" cy="4572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/>
          </a:ln>
          <a:effectLst/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初始条件为</a:t>
            </a:r>
            <a:endParaRPr lang="zh-CN" altLang="en-US" b="0" dirty="0" smtClean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35911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462293"/>
              </p:ext>
            </p:extLst>
          </p:nvPr>
        </p:nvGraphicFramePr>
        <p:xfrm>
          <a:off x="371474" y="2170113"/>
          <a:ext cx="4014788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63" name="Equation" r:id="rId22" imgW="1726920" imgH="482400" progId="Equation.DSMT4">
                  <p:embed/>
                </p:oleObj>
              </mc:Choice>
              <mc:Fallback>
                <p:oleObj name="Equation" r:id="rId22" imgW="1726920" imgH="482400" progId="Equation.DSMT4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" y="2170113"/>
                        <a:ext cx="4014788" cy="114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0"/>
          <p:cNvSpPr txBox="1">
            <a:spLocks noChangeArrowheads="1"/>
          </p:cNvSpPr>
          <p:nvPr/>
        </p:nvSpPr>
        <p:spPr bwMode="auto">
          <a:xfrm>
            <a:off x="313460" y="3331840"/>
            <a:ext cx="6846165" cy="46166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求速度，运动方程和轨迹方程，以及射高和射程</a:t>
            </a:r>
            <a:endParaRPr lang="zh-CN" altLang="en-US" b="0" dirty="0" smtClean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69" name="Text Box 6"/>
          <p:cNvSpPr txBox="1">
            <a:spLocks noChangeArrowheads="1"/>
          </p:cNvSpPr>
          <p:nvPr/>
        </p:nvSpPr>
        <p:spPr bwMode="auto">
          <a:xfrm>
            <a:off x="250825" y="3953322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31358"/>
              </p:ext>
            </p:extLst>
          </p:nvPr>
        </p:nvGraphicFramePr>
        <p:xfrm>
          <a:off x="3203848" y="4005064"/>
          <a:ext cx="18637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64" name="Equation" r:id="rId24" imgW="850680" imgH="393480" progId="Equation.DSMT4">
                  <p:embed/>
                </p:oleObj>
              </mc:Choice>
              <mc:Fallback>
                <p:oleObj name="Equation" r:id="rId24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03848" y="4005064"/>
                        <a:ext cx="1863725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071140"/>
              </p:ext>
            </p:extLst>
          </p:nvPr>
        </p:nvGraphicFramePr>
        <p:xfrm>
          <a:off x="2644775" y="4935538"/>
          <a:ext cx="31146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65" name="Equation" r:id="rId26" imgW="1434960" imgH="355320" progId="Equation.DSMT4">
                  <p:embed/>
                </p:oleObj>
              </mc:Choice>
              <mc:Fallback>
                <p:oleObj name="Equation" r:id="rId26" imgW="14349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44775" y="4935538"/>
                        <a:ext cx="3114675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076541"/>
              </p:ext>
            </p:extLst>
          </p:nvPr>
        </p:nvGraphicFramePr>
        <p:xfrm>
          <a:off x="2205831" y="5870473"/>
          <a:ext cx="3929062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66" name="Equation" r:id="rId28" imgW="2019240" imgH="253800" progId="Equation.DSMT4">
                  <p:embed/>
                </p:oleObj>
              </mc:Choice>
              <mc:Fallback>
                <p:oleObj name="Equation" r:id="rId28" imgW="2019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205831" y="5870473"/>
                        <a:ext cx="3929062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4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4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4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5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5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5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25"/>
                            </p:stCondLst>
                            <p:childTnLst>
                              <p:par>
                                <p:cTn id="6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6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6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7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7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7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7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8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8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8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6" grpId="0"/>
      <p:bldP spid="159747" grpId="0" autoUpdateAnimBg="0"/>
      <p:bldP spid="159764" grpId="0" animBg="1"/>
      <p:bldP spid="159773" grpId="0" animBg="1"/>
      <p:bldP spid="159774" grpId="0" animBg="1"/>
      <p:bldP spid="159775" grpId="0" animBg="1"/>
      <p:bldP spid="159776" grpId="0" animBg="1"/>
      <p:bldP spid="159777" grpId="0" animBg="1"/>
      <p:bldP spid="159778" grpId="0" animBg="1"/>
      <p:bldP spid="159779" grpId="0" animBg="1"/>
      <p:bldP spid="159780" grpId="0" animBg="1"/>
      <p:bldP spid="159781" grpId="0" animBg="1"/>
      <p:bldP spid="159782" grpId="0" animBg="1"/>
      <p:bldP spid="159783" grpId="0" animBg="1"/>
      <p:bldP spid="159784" grpId="0" animBg="1"/>
      <p:bldP spid="159785" grpId="0" animBg="1"/>
      <p:bldP spid="159786" grpId="0" animBg="1"/>
      <p:bldP spid="159787" grpId="0" animBg="1"/>
      <p:bldP spid="159788" grpId="0" animBg="1"/>
      <p:bldP spid="159789" grpId="0" animBg="1"/>
      <p:bldP spid="159790" grpId="0" animBg="1"/>
      <p:bldP spid="4" grpId="0" autoUpdateAnimBg="0"/>
      <p:bldP spid="5" grpId="0" autoUpdateAnimBg="0"/>
      <p:bldP spid="69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3.5|4.3|3.6|7|7.2|5.1|1.2|6|1|4.8|1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3.5|4.3|3.6|7|7.2|5.1|1.2|6|1|4.8|18.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17471</TotalTime>
  <Words>1261</Words>
  <Application>Microsoft Office PowerPoint</Application>
  <PresentationFormat>全屏显示(4:3)</PresentationFormat>
  <Paragraphs>180</Paragraphs>
  <Slides>24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Cataneo BT</vt:lpstr>
      <vt:lpstr>Math1</vt:lpstr>
      <vt:lpstr>方正舒体</vt:lpstr>
      <vt:lpstr>仿宋_GB2312</vt:lpstr>
      <vt:lpstr>华文仿宋</vt:lpstr>
      <vt:lpstr>楷体_GB2312</vt:lpstr>
      <vt:lpstr>宋体</vt:lpstr>
      <vt:lpstr>Arial</vt:lpstr>
      <vt:lpstr>Bookman Old Style</vt:lpstr>
      <vt:lpstr>Symbol</vt:lpstr>
      <vt:lpstr>Times New Roman</vt:lpstr>
      <vt:lpstr>Wingdings</vt:lpstr>
      <vt:lpstr>默认设计模板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of Light</dc:title>
  <dc:creator>wxl</dc:creator>
  <cp:lastModifiedBy>jiangcw</cp:lastModifiedBy>
  <cp:revision>882</cp:revision>
  <dcterms:created xsi:type="dcterms:W3CDTF">1998-11-21T01:35:42Z</dcterms:created>
  <dcterms:modified xsi:type="dcterms:W3CDTF">2022-03-01T08:07:00Z</dcterms:modified>
</cp:coreProperties>
</file>